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40" r:id="rId4"/>
  </p:sldMasterIdLst>
  <p:notesMasterIdLst>
    <p:notesMasterId r:id="rId41"/>
  </p:notesMasterIdLst>
  <p:handoutMasterIdLst>
    <p:handoutMasterId r:id="rId42"/>
  </p:handoutMasterIdLst>
  <p:sldIdLst>
    <p:sldId id="1332" r:id="rId5"/>
    <p:sldId id="1543" r:id="rId6"/>
    <p:sldId id="1525" r:id="rId7"/>
    <p:sldId id="1544" r:id="rId8"/>
    <p:sldId id="1561" r:id="rId9"/>
    <p:sldId id="1562" r:id="rId10"/>
    <p:sldId id="1545" r:id="rId11"/>
    <p:sldId id="1546" r:id="rId12"/>
    <p:sldId id="1548" r:id="rId13"/>
    <p:sldId id="1547" r:id="rId14"/>
    <p:sldId id="1569" r:id="rId15"/>
    <p:sldId id="1571" r:id="rId16"/>
    <p:sldId id="1553" r:id="rId17"/>
    <p:sldId id="1554" r:id="rId18"/>
    <p:sldId id="1555" r:id="rId19"/>
    <p:sldId id="1572" r:id="rId20"/>
    <p:sldId id="1573" r:id="rId21"/>
    <p:sldId id="1574" r:id="rId22"/>
    <p:sldId id="1575" r:id="rId23"/>
    <p:sldId id="1556" r:id="rId24"/>
    <p:sldId id="1576" r:id="rId25"/>
    <p:sldId id="1557" r:id="rId26"/>
    <p:sldId id="1577" r:id="rId27"/>
    <p:sldId id="1578" r:id="rId28"/>
    <p:sldId id="1579" r:id="rId29"/>
    <p:sldId id="1580" r:id="rId30"/>
    <p:sldId id="1558" r:id="rId31"/>
    <p:sldId id="1560" r:id="rId32"/>
    <p:sldId id="1568" r:id="rId33"/>
    <p:sldId id="1563" r:id="rId34"/>
    <p:sldId id="1565" r:id="rId35"/>
    <p:sldId id="1566" r:id="rId36"/>
    <p:sldId id="1564" r:id="rId37"/>
    <p:sldId id="1567" r:id="rId38"/>
    <p:sldId id="1336" r:id="rId39"/>
    <p:sldId id="1497" r:id="rId40"/>
  </p:sldIdLst>
  <p:sldSz cx="12192000" cy="6858000"/>
  <p:notesSz cx="6807200" cy="9939338"/>
  <p:custDataLst>
    <p:tags r:id="rId43"/>
  </p:custDataLst>
  <p:defaultTextStyle>
    <a:defPPr>
      <a:defRPr lang="zh-CN"/>
    </a:defPPr>
    <a:lvl1pPr marL="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1">
          <p15:clr>
            <a:srgbClr val="A4A3A4"/>
          </p15:clr>
        </p15:guide>
        <p15:guide id="3" orient="horz" pos="822" userDrawn="1">
          <p15:clr>
            <a:srgbClr val="A4A3A4"/>
          </p15:clr>
        </p15:guide>
        <p15:guide id="4" pos="7435">
          <p15:clr>
            <a:srgbClr val="A4A3A4"/>
          </p15:clr>
        </p15:guide>
        <p15:guide id="5" orient="horz" pos="913" userDrawn="1">
          <p15:clr>
            <a:srgbClr val="A4A3A4"/>
          </p15:clr>
        </p15:guide>
        <p15:guide id="6" pos="4028">
          <p15:clr>
            <a:srgbClr val="A4A3A4"/>
          </p15:clr>
        </p15:guide>
        <p15:guide id="7" pos="443">
          <p15:clr>
            <a:srgbClr val="A4A3A4"/>
          </p15:clr>
        </p15:guide>
        <p15:guide id="8" orient="horz" pos="3135" userDrawn="1">
          <p15:clr>
            <a:srgbClr val="A4A3A4"/>
          </p15:clr>
        </p15:guide>
        <p15:guide id="9" orient="horz" pos="935" userDrawn="1">
          <p15:clr>
            <a:srgbClr val="A4A3A4"/>
          </p15:clr>
        </p15:guide>
        <p15:guide id="10" pos="341">
          <p15:clr>
            <a:srgbClr val="A4A3A4"/>
          </p15:clr>
        </p15:guide>
        <p15:guide id="11" orient="horz" pos="2008">
          <p15:clr>
            <a:srgbClr val="A4A3A4"/>
          </p15:clr>
        </p15:guide>
        <p15:guide id="12" orient="horz" pos="1321" userDrawn="1">
          <p15:clr>
            <a:srgbClr val="A4A3A4"/>
          </p15:clr>
        </p15:guide>
        <p15:guide id="13" orient="horz" pos="2115" userDrawn="1">
          <p15:clr>
            <a:srgbClr val="A4A3A4"/>
          </p15:clr>
        </p15:guide>
        <p15:guide id="14" orient="horz" pos="2509">
          <p15:clr>
            <a:srgbClr val="A4A3A4"/>
          </p15:clr>
        </p15:guide>
        <p15:guide id="15" orient="horz" pos="2818" userDrawn="1">
          <p15:clr>
            <a:srgbClr val="A4A3A4"/>
          </p15:clr>
        </p15:guide>
        <p15:guide id="16" orient="horz" pos="1855">
          <p15:clr>
            <a:srgbClr val="A4A3A4"/>
          </p15:clr>
        </p15:guide>
        <p15:guide id="17" pos="7" userDrawn="1">
          <p15:clr>
            <a:srgbClr val="A4A3A4"/>
          </p15:clr>
        </p15:guide>
        <p15:guide id="18" pos="234" userDrawn="1">
          <p15:clr>
            <a:srgbClr val="A4A3A4"/>
          </p15:clr>
        </p15:guide>
        <p15:guide id="19" orient="horz" pos="1860">
          <p15:clr>
            <a:srgbClr val="A4A3A4"/>
          </p15:clr>
        </p15:guide>
        <p15:guide id="20" orient="horz" pos="2047" userDrawn="1">
          <p15:clr>
            <a:srgbClr val="A4A3A4"/>
          </p15:clr>
        </p15:guide>
        <p15:guide id="21" orient="horz" pos="1480" userDrawn="1">
          <p15:clr>
            <a:srgbClr val="A4A3A4"/>
          </p15:clr>
        </p15:guide>
        <p15:guide id="22" pos="3318" userDrawn="1">
          <p15:clr>
            <a:srgbClr val="A4A3A4"/>
          </p15:clr>
        </p15:guide>
        <p15:guide id="23" pos="430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黃素凌" initials="黃素凌" lastIdx="1" clrIdx="0"/>
  <p:cmAuthor id="2" name="TerryDell" initials="T" lastIdx="3" clrIdx="1">
    <p:extLst>
      <p:ext uri="{19B8F6BF-5375-455C-9EA6-DF929625EA0E}">
        <p15:presenceInfo xmlns:p15="http://schemas.microsoft.com/office/powerpoint/2012/main" userId="Terry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BF8"/>
    <a:srgbClr val="EAF6ED"/>
    <a:srgbClr val="D0ECD7"/>
    <a:srgbClr val="BBE3C5"/>
    <a:srgbClr val="92D2A3"/>
    <a:srgbClr val="63BE7B"/>
    <a:srgbClr val="E6F5EA"/>
    <a:srgbClr val="B2DFBE"/>
    <a:srgbClr val="A5DAB3"/>
    <a:srgbClr val="F4F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202B0CA-FC54-4496-8BCA-5EF66A818D29}" styleName="深色樣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EBBBCC-DAD2-459C-BE2E-F6DE35CF9A28}" styleName="深色樣式 2 - 輔色 3/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淺色樣式 1 - 輔色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中等深淺樣式 4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034E78-7F5D-4C2E-B375-FC64B27BC917}" styleName="深色樣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深色樣式 1 - 輔色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深色樣式 2 - 輔色 5/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929F9F4-4A8F-4326-A1B4-22849713DDAB}" styleName="深色樣式 1 - 輔色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淺色樣式 2 - 輔色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35" autoAdjust="0"/>
    <p:restoredTop sz="89663" autoAdjust="0"/>
  </p:normalViewPr>
  <p:slideViewPr>
    <p:cSldViewPr snapToGrid="0" snapToObjects="1">
      <p:cViewPr>
        <p:scale>
          <a:sx n="140" d="100"/>
          <a:sy n="140" d="100"/>
        </p:scale>
        <p:origin x="348" y="348"/>
      </p:cViewPr>
      <p:guideLst>
        <p:guide orient="horz" pos="2160"/>
        <p:guide pos="3841"/>
        <p:guide orient="horz" pos="822"/>
        <p:guide pos="7435"/>
        <p:guide orient="horz" pos="913"/>
        <p:guide pos="4028"/>
        <p:guide pos="443"/>
        <p:guide orient="horz" pos="3135"/>
        <p:guide orient="horz" pos="935"/>
        <p:guide pos="341"/>
        <p:guide orient="horz" pos="2008"/>
        <p:guide orient="horz" pos="1321"/>
        <p:guide orient="horz" pos="2115"/>
        <p:guide orient="horz" pos="2509"/>
        <p:guide orient="horz" pos="2818"/>
        <p:guide orient="horz" pos="1855"/>
        <p:guide pos="7"/>
        <p:guide pos="234"/>
        <p:guide orient="horz" pos="1860"/>
        <p:guide orient="horz" pos="2047"/>
        <p:guide orient="horz" pos="1480"/>
        <p:guide pos="3318"/>
        <p:guide pos="43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gs" Target="tags/tag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701320630632231"/>
          <c:y val="5.1063542798233975E-2"/>
          <c:w val="0.64298014378637458"/>
          <c:h val="0.799206037610157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欄1</c:v>
                </c:pt>
              </c:strCache>
            </c:strRef>
          </c:tx>
          <c:spPr>
            <a:gradFill flip="none" rotWithShape="1">
              <a:gsLst>
                <a:gs pos="0">
                  <a:srgbClr val="00B050">
                    <a:lumMod val="5000"/>
                    <a:lumOff val="95000"/>
                  </a:srgbClr>
                </a:gs>
                <a:gs pos="21000">
                  <a:srgbClr val="00B050">
                    <a:lumMod val="85000"/>
                    <a:lumOff val="15000"/>
                  </a:srgbClr>
                </a:gs>
                <a:gs pos="57000">
                  <a:srgbClr val="00B050"/>
                </a:gs>
                <a:gs pos="100000">
                  <a:srgbClr val="00B050"/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工作表1!$A$2:$A$3</c:f>
              <c:strCache>
                <c:ptCount val="2"/>
                <c:pt idx="0">
                  <c:v>向左</c:v>
                </c:pt>
                <c:pt idx="1">
                  <c:v>向右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 formatCode="0%">
                  <c:v>0.96</c:v>
                </c:pt>
                <c:pt idx="1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41-42EB-968B-42E0599F44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20207855"/>
        <c:axId val="1820209103"/>
      </c:barChart>
      <c:catAx>
        <c:axId val="18202078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820209103"/>
        <c:crosses val="autoZero"/>
        <c:auto val="1"/>
        <c:lblAlgn val="ctr"/>
        <c:lblOffset val="100"/>
        <c:noMultiLvlLbl val="0"/>
      </c:catAx>
      <c:valAx>
        <c:axId val="1820209103"/>
        <c:scaling>
          <c:orientation val="minMax"/>
          <c:max val="1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 Narrow" panose="020B0606020202030204" pitchFamily="34" charset="0"/>
                <a:ea typeface="+mn-ea"/>
                <a:cs typeface="+mn-cs"/>
              </a:defRPr>
            </a:pPr>
            <a:endParaRPr lang="zh-TW"/>
          </a:p>
        </c:txPr>
        <c:crossAx val="1820207855"/>
        <c:crosses val="autoZero"/>
        <c:crossBetween val="between"/>
        <c:majorUnit val="0.5"/>
      </c:valAx>
      <c:spPr>
        <a:solidFill>
          <a:srgbClr val="002060">
            <a:alpha val="50000"/>
          </a:srgb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002060">
        <a:alpha val="95000"/>
      </a:srgbClr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701320630632231"/>
          <c:y val="5.1063542798233975E-2"/>
          <c:w val="0.64298014378637458"/>
          <c:h val="0.799206037610157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欄1</c:v>
                </c:pt>
              </c:strCache>
            </c:strRef>
          </c:tx>
          <c:spPr>
            <a:gradFill flip="none" rotWithShape="1">
              <a:gsLst>
                <a:gs pos="0">
                  <a:srgbClr val="00B050">
                    <a:lumMod val="5000"/>
                    <a:lumOff val="95000"/>
                  </a:srgbClr>
                </a:gs>
                <a:gs pos="21000">
                  <a:srgbClr val="00B050">
                    <a:lumMod val="85000"/>
                    <a:lumOff val="15000"/>
                  </a:srgbClr>
                </a:gs>
                <a:gs pos="57000">
                  <a:srgbClr val="00B050"/>
                </a:gs>
                <a:gs pos="100000">
                  <a:srgbClr val="00B050"/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工作表1!$A$2:$A$3</c:f>
              <c:strCache>
                <c:ptCount val="2"/>
                <c:pt idx="0">
                  <c:v>向左</c:v>
                </c:pt>
                <c:pt idx="1">
                  <c:v>向右</c:v>
                </c:pt>
              </c:strCache>
            </c:strRef>
          </c:cat>
          <c:val>
            <c:numRef>
              <c:f>工作表1!$B$2:$B$3</c:f>
              <c:numCache>
                <c:formatCode>0%</c:formatCode>
                <c:ptCount val="2"/>
                <c:pt idx="0">
                  <c:v>0.53</c:v>
                </c:pt>
                <c:pt idx="1">
                  <c:v>0.47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F1-41E0-84EB-B1D9CFE42B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20207855"/>
        <c:axId val="1820209103"/>
      </c:barChart>
      <c:catAx>
        <c:axId val="18202078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820209103"/>
        <c:crosses val="autoZero"/>
        <c:auto val="1"/>
        <c:lblAlgn val="ctr"/>
        <c:lblOffset val="100"/>
        <c:noMultiLvlLbl val="0"/>
      </c:catAx>
      <c:valAx>
        <c:axId val="1820209103"/>
        <c:scaling>
          <c:orientation val="minMax"/>
          <c:max val="1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 Narrow" panose="020B0606020202030204" pitchFamily="34" charset="0"/>
                <a:ea typeface="+mn-ea"/>
                <a:cs typeface="+mn-cs"/>
              </a:defRPr>
            </a:pPr>
            <a:endParaRPr lang="zh-TW"/>
          </a:p>
        </c:txPr>
        <c:crossAx val="1820207855"/>
        <c:crosses val="autoZero"/>
        <c:crossBetween val="between"/>
        <c:majorUnit val="0.5"/>
      </c:valAx>
      <c:spPr>
        <a:solidFill>
          <a:srgbClr val="002060">
            <a:alpha val="50000"/>
          </a:srgb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002060">
        <a:alpha val="95000"/>
      </a:srgbClr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8E3BD9-7E0F-4C7D-9B97-3E0A125FFFBC}" type="datetimeFigureOut">
              <a:rPr lang="zh-TW" altLang="en-US" smtClean="0"/>
              <a:t>2025/3/15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EE974-C943-488C-944D-5AD59F2A51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464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svg>
</file>

<file path=ppt/media/image163.png>
</file>

<file path=ppt/media/image164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D173FC-2853-4273-A287-D7B27A5C4E56}" type="datetimeFigureOut">
              <a:rPr lang="zh-CN" altLang="en-US" smtClean="0"/>
              <a:pPr/>
              <a:t>2025/3/15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69F9A6-44C7-44D3-A893-14ACD5AE8D4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0789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31BC05-A2EE-46C8-8260-405A054C332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6962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7455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0565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21725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Scalable Deep Reinforcement Learning for Robotic Manipulation</a:t>
            </a:r>
            <a:r>
              <a:rPr lang="zh-TW" altLang="en-US" dirty="0"/>
              <a:t>：</a:t>
            </a:r>
            <a:r>
              <a:rPr lang="en-US" altLang="zh-TW" dirty="0"/>
              <a:t>https://research.google/blog/scalable-deep-reinforcement-learning-for-robotic-manipulation/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16993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38922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11079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3758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26543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6617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752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07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2777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39866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01271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6695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63574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04273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Atari</a:t>
            </a:r>
            <a:r>
              <a:rPr lang="zh-TW" altLang="en-US" dirty="0"/>
              <a:t>強化學習訓練環境：</a:t>
            </a:r>
            <a:r>
              <a:rPr lang="en-US" altLang="zh-TW" dirty="0"/>
              <a:t>https://ale.farama.org/environments/complete_list/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83038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91948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27413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Asynchronous Advantage Actor-Critic</a:t>
            </a:r>
            <a:r>
              <a:rPr lang="zh-TW" alt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原始論文：</a:t>
            </a:r>
            <a:endParaRPr lang="en-US" altLang="zh-TW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7602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八張圖，一次搞懂人工智慧的現在、未來，及對你工作的影響：</a:t>
            </a:r>
            <a:r>
              <a:rPr lang="en-US" altLang="zh-TW" dirty="0"/>
              <a:t>https://futurecity.cw.com.tw/article/743</a:t>
            </a:r>
          </a:p>
          <a:p>
            <a:r>
              <a:rPr lang="zh-TW" altLang="en-US" dirty="0"/>
              <a:t>中央研究院</a:t>
            </a:r>
            <a:r>
              <a:rPr lang="en-US" altLang="zh-TW" dirty="0"/>
              <a:t>-Expert System</a:t>
            </a:r>
            <a:r>
              <a:rPr lang="zh-TW" altLang="en-US" dirty="0"/>
              <a:t>：</a:t>
            </a:r>
            <a:r>
              <a:rPr lang="en-US" altLang="zh-TW" dirty="0"/>
              <a:t>https://ai.iias.sinica.edu.tw/glossary/expert-system/</a:t>
            </a:r>
          </a:p>
          <a:p>
            <a:r>
              <a:rPr lang="en-US" altLang="zh-TW" dirty="0"/>
              <a:t>Introducing Generative Physical AI</a:t>
            </a:r>
            <a:r>
              <a:rPr lang="zh-TW" altLang="en-US" dirty="0"/>
              <a:t>：</a:t>
            </a:r>
            <a:r>
              <a:rPr lang="en-US" altLang="zh-TW" dirty="0"/>
              <a:t>https://youtu.be/AYSfcgVv9-U?si=SuaP_Xnc8pYjuZWE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51264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Asynchronous Advantage Actor-Critic</a:t>
            </a:r>
            <a:r>
              <a:rPr lang="zh-TW" alt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原始論文：</a:t>
            </a:r>
            <a:endParaRPr lang="en-US" altLang="zh-TW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08788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50027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148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68933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13050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9F9A6-44C7-44D3-A893-14ACD5AE8D48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1722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9F9A6-44C7-44D3-A893-14ACD5AE8D48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4207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Clustering</a:t>
            </a:r>
            <a:r>
              <a:rPr lang="zh-TW" altLang="en-US" dirty="0"/>
              <a:t>圖片：</a:t>
            </a:r>
            <a:r>
              <a:rPr lang="en-US" altLang="zh-TW" dirty="0"/>
              <a:t>https://github.com/jianhe25/ClusteringDemo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3C4043"/>
                </a:solidFill>
                <a:effectLst/>
                <a:latin typeface="inherit"/>
              </a:rPr>
              <a:t>晶圓異常偵測：</a:t>
            </a:r>
            <a:r>
              <a:rPr lang="en-US" altLang="zh-TW" b="0" i="0" dirty="0">
                <a:solidFill>
                  <a:srgbClr val="3C4043"/>
                </a:solidFill>
                <a:effectLst/>
                <a:latin typeface="inherit"/>
              </a:rPr>
              <a:t>Wu, Ming-Ju, </a:t>
            </a:r>
            <a:r>
              <a:rPr lang="en-US" altLang="zh-TW" b="0" i="0" dirty="0" err="1">
                <a:solidFill>
                  <a:srgbClr val="3C4043"/>
                </a:solidFill>
                <a:effectLst/>
                <a:latin typeface="inherit"/>
              </a:rPr>
              <a:t>Jyh</a:t>
            </a:r>
            <a:r>
              <a:rPr lang="en-US" altLang="zh-TW" b="0" i="0" dirty="0">
                <a:solidFill>
                  <a:srgbClr val="3C4043"/>
                </a:solidFill>
                <a:effectLst/>
                <a:latin typeface="inherit"/>
              </a:rPr>
              <a:t>-Shing R. Jang, and </a:t>
            </a:r>
            <a:r>
              <a:rPr lang="en-US" altLang="zh-TW" b="0" i="0" dirty="0" err="1">
                <a:solidFill>
                  <a:srgbClr val="3C4043"/>
                </a:solidFill>
                <a:effectLst/>
                <a:latin typeface="inherit"/>
              </a:rPr>
              <a:t>Jui</a:t>
            </a:r>
            <a:r>
              <a:rPr lang="en-US" altLang="zh-TW" b="0" i="0" dirty="0">
                <a:solidFill>
                  <a:srgbClr val="3C4043"/>
                </a:solidFill>
                <a:effectLst/>
                <a:latin typeface="inherit"/>
              </a:rPr>
              <a:t>-Long Chen. “Wafer Map Failure Pattern Recognition and Similarity Ranking for Large-Scale Data Sets.” IEEE Transactions on Semiconductor Manufacturing 28, no. 1 (February 2015): 1–12.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i="0" dirty="0">
                <a:solidFill>
                  <a:srgbClr val="3C4043"/>
                </a:solidFill>
                <a:effectLst/>
                <a:latin typeface="inherit"/>
              </a:rPr>
              <a:t>Tesco2017</a:t>
            </a:r>
            <a:r>
              <a:rPr lang="zh-TW" altLang="en-US" b="0" i="0" dirty="0">
                <a:solidFill>
                  <a:srgbClr val="3C4043"/>
                </a:solidFill>
                <a:effectLst/>
                <a:latin typeface="inherit"/>
              </a:rPr>
              <a:t>報告：</a:t>
            </a:r>
            <a:r>
              <a:rPr lang="en-US" altLang="zh-TW" b="0" i="0" dirty="0">
                <a:solidFill>
                  <a:srgbClr val="3C4043"/>
                </a:solidFill>
                <a:effectLst/>
                <a:latin typeface="inherit"/>
              </a:rPr>
              <a:t>https://www.tescoplc.com/media/754509/the-tesco-group-three-pillars-creating-value.pdf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2323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i="0" dirty="0">
                <a:solidFill>
                  <a:srgbClr val="242424"/>
                </a:solidFill>
                <a:effectLst/>
                <a:latin typeface="sohne"/>
              </a:rPr>
              <a:t>【Python】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ohne"/>
              </a:rPr>
              <a:t>機器學習 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ohne"/>
              </a:rPr>
              <a:t>— 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ohne"/>
              </a:rPr>
              <a:t>資料前處理與樹模型：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ohne"/>
              </a:rPr>
              <a:t>https://ntudac.medium.com/python-%E6%A9%9F%E5%99%A8%E5%AD%B8%E7%BF%92-%E8%B3%87%E6%96%99%E5%89%8D%E8%99%95%E7%90%86%E8%88%87%E6%A8%B9%E6%A8%A1%E5%9E%8B-410cf4f777b0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i="0" dirty="0">
                <a:effectLst/>
                <a:latin typeface="verdana" panose="020B0604030504040204" pitchFamily="34" charset="0"/>
              </a:rPr>
              <a:t>Logistic Regression in Machine Learning</a:t>
            </a:r>
            <a:r>
              <a:rPr lang="zh-TW" altLang="en-US" b="0" i="0" dirty="0">
                <a:solidFill>
                  <a:srgbClr val="05192D"/>
                </a:solidFill>
                <a:effectLst/>
                <a:latin typeface="Studio-Feixen-Sans"/>
              </a:rPr>
              <a:t>：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ohne"/>
              </a:rPr>
              <a:t>https://www.tpointtech.com/logistic-regression-in-machine-learning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242424"/>
                </a:solidFill>
                <a:effectLst/>
                <a:latin typeface="sohne"/>
              </a:rPr>
              <a:t>情感分析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ohne"/>
              </a:rPr>
              <a:t>demo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ohne"/>
              </a:rPr>
              <a:t>：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ohne"/>
              </a:rPr>
              <a:t>https://hanlp.hankcs.com/demos/sentiment.html</a:t>
            </a:r>
            <a:endParaRPr lang="zh-TW" altLang="en-US" b="0" i="0" dirty="0">
              <a:solidFill>
                <a:srgbClr val="242424"/>
              </a:solidFill>
              <a:effectLst/>
              <a:latin typeface="so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312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  <a:t>Translating baby sounds using Google AI</a:t>
            </a:r>
            <a:r>
              <a:rPr lang="zh-TW" altLang="en-US" b="0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  <a:t>：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ohne"/>
              </a:rPr>
              <a:t>https://www.youtube.com/watch?v=BvXXgcBSCXY&amp;ab_channel=GoogleCloudTech</a:t>
            </a:r>
            <a:endParaRPr lang="zh-TW" altLang="en-US" b="0" i="0" dirty="0">
              <a:solidFill>
                <a:srgbClr val="242424"/>
              </a:solidFill>
              <a:effectLst/>
              <a:latin typeface="so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8322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8989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3771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69F9A6-44C7-44D3-A893-14ACD5AE8D4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1233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12B8875C-BF24-4FE9-A752-1089954BD83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61137" y="-7829"/>
            <a:ext cx="8944219" cy="6865831"/>
          </a:xfrm>
          <a:custGeom>
            <a:avLst/>
            <a:gdLst>
              <a:gd name="connsiteX0" fmla="*/ 17770 w 8944218"/>
              <a:gd name="connsiteY0" fmla="*/ 0 h 6865831"/>
              <a:gd name="connsiteX1" fmla="*/ 4931600 w 8944218"/>
              <a:gd name="connsiteY1" fmla="*/ 0 h 6865831"/>
              <a:gd name="connsiteX2" fmla="*/ 4938378 w 8944218"/>
              <a:gd name="connsiteY2" fmla="*/ 6778 h 6865831"/>
              <a:gd name="connsiteX3" fmla="*/ 4939431 w 8944218"/>
              <a:gd name="connsiteY3" fmla="*/ 5724 h 6865831"/>
              <a:gd name="connsiteX4" fmla="*/ 4940097 w 8944218"/>
              <a:gd name="connsiteY4" fmla="*/ 6390 h 6865831"/>
              <a:gd name="connsiteX5" fmla="*/ 4946486 w 8944218"/>
              <a:gd name="connsiteY5" fmla="*/ 0 h 6865831"/>
              <a:gd name="connsiteX6" fmla="*/ 8944218 w 8944218"/>
              <a:gd name="connsiteY6" fmla="*/ 0 h 6865831"/>
              <a:gd name="connsiteX7" fmla="*/ 8944218 w 8944218"/>
              <a:gd name="connsiteY7" fmla="*/ 938217 h 6865831"/>
              <a:gd name="connsiteX8" fmla="*/ 8944218 w 8944218"/>
              <a:gd name="connsiteY8" fmla="*/ 951638 h 6865831"/>
              <a:gd name="connsiteX9" fmla="*/ 8944218 w 8944218"/>
              <a:gd name="connsiteY9" fmla="*/ 4018388 h 6865831"/>
              <a:gd name="connsiteX10" fmla="*/ 8944217 w 8944218"/>
              <a:gd name="connsiteY10" fmla="*/ 4018387 h 6865831"/>
              <a:gd name="connsiteX11" fmla="*/ 8944217 w 8944218"/>
              <a:gd name="connsiteY11" fmla="*/ 5877695 h 6865831"/>
              <a:gd name="connsiteX12" fmla="*/ 7956081 w 8944218"/>
              <a:gd name="connsiteY12" fmla="*/ 6865831 h 6865831"/>
              <a:gd name="connsiteX13" fmla="*/ 6852273 w 8944218"/>
              <a:gd name="connsiteY13" fmla="*/ 6865831 h 6865831"/>
              <a:gd name="connsiteX14" fmla="*/ 4940484 w 8944218"/>
              <a:gd name="connsiteY14" fmla="*/ 4954043 h 6865831"/>
              <a:gd name="connsiteX15" fmla="*/ 4939431 w 8944218"/>
              <a:gd name="connsiteY15" fmla="*/ 4955095 h 6865831"/>
              <a:gd name="connsiteX16" fmla="*/ 2475739 w 8944218"/>
              <a:gd name="connsiteY16" fmla="*/ 2491403 h 6865831"/>
              <a:gd name="connsiteX17" fmla="*/ 2474685 w 8944218"/>
              <a:gd name="connsiteY17" fmla="*/ 2492455 h 6865831"/>
              <a:gd name="connsiteX18" fmla="*/ 0 w 8944218"/>
              <a:gd name="connsiteY18" fmla="*/ 17770 h 6865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944218" h="6865831">
                <a:moveTo>
                  <a:pt x="17770" y="0"/>
                </a:moveTo>
                <a:lnTo>
                  <a:pt x="4931600" y="0"/>
                </a:lnTo>
                <a:lnTo>
                  <a:pt x="4938378" y="6778"/>
                </a:lnTo>
                <a:lnTo>
                  <a:pt x="4939431" y="5724"/>
                </a:lnTo>
                <a:lnTo>
                  <a:pt x="4940097" y="6390"/>
                </a:lnTo>
                <a:lnTo>
                  <a:pt x="4946486" y="0"/>
                </a:lnTo>
                <a:lnTo>
                  <a:pt x="8944218" y="0"/>
                </a:lnTo>
                <a:lnTo>
                  <a:pt x="8944218" y="938217"/>
                </a:lnTo>
                <a:lnTo>
                  <a:pt x="8944218" y="951638"/>
                </a:lnTo>
                <a:lnTo>
                  <a:pt x="8944218" y="4018388"/>
                </a:lnTo>
                <a:lnTo>
                  <a:pt x="8944217" y="4018387"/>
                </a:lnTo>
                <a:lnTo>
                  <a:pt x="8944217" y="5877695"/>
                </a:lnTo>
                <a:lnTo>
                  <a:pt x="7956081" y="6865831"/>
                </a:lnTo>
                <a:lnTo>
                  <a:pt x="6852273" y="6865831"/>
                </a:lnTo>
                <a:lnTo>
                  <a:pt x="4940484" y="4954043"/>
                </a:lnTo>
                <a:lnTo>
                  <a:pt x="4939431" y="4955095"/>
                </a:lnTo>
                <a:lnTo>
                  <a:pt x="2475739" y="2491403"/>
                </a:lnTo>
                <a:lnTo>
                  <a:pt x="2474685" y="2492455"/>
                </a:lnTo>
                <a:lnTo>
                  <a:pt x="0" y="17770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3" name="文字方塊 2"/>
          <p:cNvSpPr txBox="1"/>
          <p:nvPr userDrawn="1"/>
        </p:nvSpPr>
        <p:spPr>
          <a:xfrm>
            <a:off x="11505070" y="6368057"/>
            <a:ext cx="914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3E3C2A6-8B5C-4BF7-BCFB-8360FA5176DD}" type="slidenum">
              <a:rPr lang="zh-TW" altLang="en-US" sz="1600" smtClean="0"/>
              <a:t>‹#›</a:t>
            </a:fld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66878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49F9B3A4-735B-401C-ADEE-60D2044799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44247" y="1694330"/>
            <a:ext cx="4548647" cy="2861135"/>
          </a:xfrm>
          <a:custGeom>
            <a:avLst/>
            <a:gdLst>
              <a:gd name="connsiteX0" fmla="*/ 0 w 4548647"/>
              <a:gd name="connsiteY0" fmla="*/ 0 h 2861134"/>
              <a:gd name="connsiteX1" fmla="*/ 4548647 w 4548647"/>
              <a:gd name="connsiteY1" fmla="*/ 0 h 2861134"/>
              <a:gd name="connsiteX2" fmla="*/ 4548647 w 4548647"/>
              <a:gd name="connsiteY2" fmla="*/ 2861134 h 2861134"/>
              <a:gd name="connsiteX3" fmla="*/ 0 w 4548647"/>
              <a:gd name="connsiteY3" fmla="*/ 2861134 h 28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8647" h="2861134">
                <a:moveTo>
                  <a:pt x="0" y="0"/>
                </a:moveTo>
                <a:lnTo>
                  <a:pt x="4548647" y="0"/>
                </a:lnTo>
                <a:lnTo>
                  <a:pt x="4548647" y="2861134"/>
                </a:lnTo>
                <a:lnTo>
                  <a:pt x="0" y="2861134"/>
                </a:lnTo>
                <a:close/>
              </a:path>
            </a:pathLst>
          </a:custGeom>
          <a:solidFill>
            <a:schemeClr val="bg2"/>
          </a:solidFill>
          <a:effectLst>
            <a:innerShdw blurRad="114300">
              <a:prstClr val="black"/>
            </a:innerShdw>
          </a:effectLst>
        </p:spPr>
        <p:txBody>
          <a:bodyPr wrap="square" lIns="91438" tIns="45719" rIns="91438" bIns="45719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937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05A69DFF-67A2-4717-A5F7-167EBB79AB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54012" y="3273329"/>
            <a:ext cx="1514687" cy="2442137"/>
          </a:xfrm>
          <a:custGeom>
            <a:avLst/>
            <a:gdLst>
              <a:gd name="connsiteX0" fmla="*/ 0 w 1514686"/>
              <a:gd name="connsiteY0" fmla="*/ 0 h 2442137"/>
              <a:gd name="connsiteX1" fmla="*/ 1514686 w 1514686"/>
              <a:gd name="connsiteY1" fmla="*/ 0 h 2442137"/>
              <a:gd name="connsiteX2" fmla="*/ 1514686 w 1514686"/>
              <a:gd name="connsiteY2" fmla="*/ 2442137 h 2442137"/>
              <a:gd name="connsiteX3" fmla="*/ 0 w 1514686"/>
              <a:gd name="connsiteY3" fmla="*/ 2442137 h 2442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4686" h="2442137">
                <a:moveTo>
                  <a:pt x="0" y="0"/>
                </a:moveTo>
                <a:lnTo>
                  <a:pt x="1514686" y="0"/>
                </a:lnTo>
                <a:lnTo>
                  <a:pt x="1514686" y="2442137"/>
                </a:lnTo>
                <a:lnTo>
                  <a:pt x="0" y="2442137"/>
                </a:lnTo>
                <a:close/>
              </a:path>
            </a:pathLst>
          </a:custGeom>
          <a:solidFill>
            <a:schemeClr val="bg2"/>
          </a:solidFill>
          <a:effectLst>
            <a:innerShdw blurRad="114300">
              <a:prstClr val="black"/>
            </a:innerShdw>
          </a:effectLst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0194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84A987E4-5098-48D7-B3D9-7C65E17B9A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80162" y="3662278"/>
            <a:ext cx="4496751" cy="1752641"/>
          </a:xfrm>
          <a:custGeom>
            <a:avLst/>
            <a:gdLst>
              <a:gd name="connsiteX0" fmla="*/ 2864411 w 4496750"/>
              <a:gd name="connsiteY0" fmla="*/ 0 h 1752641"/>
              <a:gd name="connsiteX1" fmla="*/ 4496750 w 4496750"/>
              <a:gd name="connsiteY1" fmla="*/ 633131 h 1752641"/>
              <a:gd name="connsiteX2" fmla="*/ 1632339 w 4496750"/>
              <a:gd name="connsiteY2" fmla="*/ 1752641 h 1752641"/>
              <a:gd name="connsiteX3" fmla="*/ 0 w 4496750"/>
              <a:gd name="connsiteY3" fmla="*/ 1119510 h 1752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6750" h="1752641">
                <a:moveTo>
                  <a:pt x="2864411" y="0"/>
                </a:moveTo>
                <a:lnTo>
                  <a:pt x="4496750" y="633131"/>
                </a:lnTo>
                <a:lnTo>
                  <a:pt x="1632339" y="1752641"/>
                </a:lnTo>
                <a:lnTo>
                  <a:pt x="0" y="1119510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0DDDB151-FC67-4A93-B914-9C1A19B499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57739" y="3351145"/>
            <a:ext cx="4496751" cy="1752641"/>
          </a:xfrm>
          <a:custGeom>
            <a:avLst/>
            <a:gdLst>
              <a:gd name="connsiteX0" fmla="*/ 2864411 w 4496750"/>
              <a:gd name="connsiteY0" fmla="*/ 0 h 1752641"/>
              <a:gd name="connsiteX1" fmla="*/ 4496750 w 4496750"/>
              <a:gd name="connsiteY1" fmla="*/ 633131 h 1752641"/>
              <a:gd name="connsiteX2" fmla="*/ 1632339 w 4496750"/>
              <a:gd name="connsiteY2" fmla="*/ 1752641 h 1752641"/>
              <a:gd name="connsiteX3" fmla="*/ 0 w 4496750"/>
              <a:gd name="connsiteY3" fmla="*/ 1119510 h 1752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6750" h="1752641">
                <a:moveTo>
                  <a:pt x="2864411" y="0"/>
                </a:moveTo>
                <a:lnTo>
                  <a:pt x="4496750" y="633131"/>
                </a:lnTo>
                <a:lnTo>
                  <a:pt x="1632339" y="1752641"/>
                </a:lnTo>
                <a:lnTo>
                  <a:pt x="0" y="1119510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75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/>
          <p:cNvSpPr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0" y="-24"/>
            <a:ext cx="12192000" cy="96000"/>
          </a:xfrm>
          <a:prstGeom prst="rect">
            <a:avLst/>
          </a:prstGeom>
          <a:solidFill>
            <a:srgbClr val="EEECE1"/>
          </a:solidFill>
          <a:ln>
            <a:noFill/>
          </a:ln>
        </p:spPr>
        <p:txBody>
          <a:bodyPr wrap="none" anchor="ctr"/>
          <a:lstStyle>
            <a:lvl1pPr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marL="742950" indent="-285750"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marL="1143000" indent="-228600"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marL="1600200" indent="-228600"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marL="2057400" indent="-228600"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l" eaLnBrk="1" hangingPunct="1">
              <a:defRPr/>
            </a:pPr>
            <a:endParaRPr lang="zh-TW" altLang="en-US" sz="3200" i="0">
              <a:latin typeface="Calibri" pitchFamily="34" charset="0"/>
              <a:ea typeface="新細明體" pitchFamily="18" charset="-120"/>
            </a:endParaRPr>
          </a:p>
        </p:txBody>
      </p:sp>
      <p:cxnSp>
        <p:nvCxnSpPr>
          <p:cNvPr id="10" name="直線接點 9"/>
          <p:cNvCxnSpPr/>
          <p:nvPr userDrawn="1"/>
        </p:nvCxnSpPr>
        <p:spPr>
          <a:xfrm>
            <a:off x="614149" y="1009929"/>
            <a:ext cx="10958875" cy="0"/>
          </a:xfrm>
          <a:prstGeom prst="line">
            <a:avLst/>
          </a:prstGeom>
          <a:ln>
            <a:solidFill>
              <a:srgbClr val="EEE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>
            <a:extLst>
              <a:ext uri="{FF2B5EF4-FFF2-40B4-BE49-F238E27FC236}">
                <a16:creationId xmlns:a16="http://schemas.microsoft.com/office/drawing/2014/main" id="{17B471A2-741B-4AC3-824A-6FE9C5A8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284176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2261217"/>
            <a:ext cx="9144000" cy="1248745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916982"/>
            <a:ext cx="9144000" cy="655169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723E7-BEAD-4009-A5FA-7377890A8BD6}" type="datetime1">
              <a:rPr lang="zh-TW" altLang="en-US" smtClean="0"/>
              <a:t>2025/3/15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1194028" y="6356350"/>
            <a:ext cx="455951" cy="365125"/>
          </a:xfrm>
        </p:spPr>
        <p:txBody>
          <a:bodyPr/>
          <a:lstStyle/>
          <a:p>
            <a:fld id="{B19DBCB3-FB94-44E9-8530-10FD1EDBF0FD}" type="slidenum">
              <a:rPr lang="zh-TW" altLang="en-US" smtClean="0"/>
              <a:t>‹#›</a:t>
            </a:fld>
            <a:endParaRPr lang="zh-TW" altLang="en-US" dirty="0"/>
          </a:p>
        </p:txBody>
      </p:sp>
      <p:sp>
        <p:nvSpPr>
          <p:cNvPr id="7" name="Rectangle 8"/>
          <p:cNvSpPr>
            <a:spLocks noChangeArrowheads="1"/>
          </p:cNvSpPr>
          <p:nvPr userDrawn="1"/>
        </p:nvSpPr>
        <p:spPr bwMode="auto">
          <a:xfrm>
            <a:off x="1" y="6372993"/>
            <a:ext cx="7944465" cy="357188"/>
          </a:xfrm>
          <a:prstGeom prst="rect">
            <a:avLst/>
          </a:prstGeom>
          <a:gradFill rotWithShape="1">
            <a:gsLst>
              <a:gs pos="0">
                <a:srgbClr val="3DA0B3"/>
              </a:gs>
              <a:gs pos="100000">
                <a:srgbClr val="00829B"/>
              </a:gs>
            </a:gsLst>
            <a:lin ang="5400000" scaled="1"/>
          </a:gradFill>
          <a:ln>
            <a:noFill/>
          </a:ln>
          <a:effectLst/>
        </p:spPr>
        <p:txBody>
          <a:bodyPr wrap="none" lIns="91440" tIns="45720" rIns="91440" bIns="45720" anchor="ctr"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8" name="Rectangle 9"/>
          <p:cNvSpPr>
            <a:spLocks noChangeArrowheads="1"/>
          </p:cNvSpPr>
          <p:nvPr userDrawn="1"/>
        </p:nvSpPr>
        <p:spPr bwMode="auto">
          <a:xfrm>
            <a:off x="11723688" y="6372993"/>
            <a:ext cx="468312" cy="357188"/>
          </a:xfrm>
          <a:prstGeom prst="rect">
            <a:avLst/>
          </a:prstGeom>
          <a:gradFill rotWithShape="1">
            <a:gsLst>
              <a:gs pos="0">
                <a:srgbClr val="45B2A5"/>
              </a:gs>
              <a:gs pos="100000">
                <a:srgbClr val="009583"/>
              </a:gs>
            </a:gsLst>
            <a:lin ang="5400000" scaled="1"/>
          </a:gradFill>
          <a:ln>
            <a:noFill/>
          </a:ln>
          <a:effectLst/>
        </p:spPr>
        <p:txBody>
          <a:bodyPr wrap="none" lIns="91440" tIns="45720" rIns="91440" bIns="45720" anchor="ctr"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9" name="Line 18"/>
          <p:cNvSpPr>
            <a:spLocks noChangeShapeType="1"/>
          </p:cNvSpPr>
          <p:nvPr userDrawn="1"/>
        </p:nvSpPr>
        <p:spPr bwMode="auto">
          <a:xfrm>
            <a:off x="684215" y="3716339"/>
            <a:ext cx="10509813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40" tIns="45720" rIns="91440" bIns="45720"/>
          <a:lstStyle/>
          <a:p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10" name="Line 19"/>
          <p:cNvSpPr>
            <a:spLocks noChangeShapeType="1"/>
          </p:cNvSpPr>
          <p:nvPr userDrawn="1"/>
        </p:nvSpPr>
        <p:spPr bwMode="auto">
          <a:xfrm>
            <a:off x="1116014" y="2060575"/>
            <a:ext cx="10387023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40" tIns="45720" rIns="91440" bIns="45720"/>
          <a:lstStyle/>
          <a:p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11" name="Rectangle 20"/>
          <p:cNvSpPr>
            <a:spLocks noChangeArrowheads="1"/>
          </p:cNvSpPr>
          <p:nvPr userDrawn="1"/>
        </p:nvSpPr>
        <p:spPr bwMode="auto">
          <a:xfrm>
            <a:off x="538164" y="2189166"/>
            <a:ext cx="144463" cy="142875"/>
          </a:xfrm>
          <a:prstGeom prst="rect">
            <a:avLst/>
          </a:prstGeom>
          <a:gradFill rotWithShape="1">
            <a:gsLst>
              <a:gs pos="0">
                <a:srgbClr val="3DA0B3"/>
              </a:gs>
              <a:gs pos="100000">
                <a:srgbClr val="00829B"/>
              </a:gs>
            </a:gsLst>
            <a:lin ang="2700000" scaled="1"/>
          </a:gradFill>
          <a:ln>
            <a:noFill/>
          </a:ln>
          <a:effectLst/>
        </p:spPr>
        <p:txBody>
          <a:bodyPr wrap="none" lIns="91440" tIns="45720" rIns="91440" bIns="45720" anchor="ctr"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12" name="Rectangle 21"/>
          <p:cNvSpPr>
            <a:spLocks noChangeArrowheads="1"/>
          </p:cNvSpPr>
          <p:nvPr userDrawn="1"/>
        </p:nvSpPr>
        <p:spPr bwMode="auto">
          <a:xfrm>
            <a:off x="755652" y="1973265"/>
            <a:ext cx="144463" cy="142875"/>
          </a:xfrm>
          <a:prstGeom prst="rect">
            <a:avLst/>
          </a:prstGeom>
          <a:gradFill rotWithShape="1">
            <a:gsLst>
              <a:gs pos="0">
                <a:srgbClr val="3DA0B3"/>
              </a:gs>
              <a:gs pos="100000">
                <a:srgbClr val="00829B"/>
              </a:gs>
            </a:gsLst>
            <a:lin ang="2700000" scaled="1"/>
          </a:gradFill>
          <a:ln>
            <a:noFill/>
          </a:ln>
          <a:effectLst/>
        </p:spPr>
        <p:txBody>
          <a:bodyPr wrap="none" lIns="91440" tIns="45720" rIns="91440" bIns="45720" anchor="ctr"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13" name="Rectangle 22"/>
          <p:cNvSpPr>
            <a:spLocks noChangeArrowheads="1"/>
          </p:cNvSpPr>
          <p:nvPr userDrawn="1"/>
        </p:nvSpPr>
        <p:spPr bwMode="auto">
          <a:xfrm>
            <a:off x="11380932" y="3630615"/>
            <a:ext cx="144463" cy="142875"/>
          </a:xfrm>
          <a:prstGeom prst="rect">
            <a:avLst/>
          </a:prstGeom>
          <a:gradFill rotWithShape="1">
            <a:gsLst>
              <a:gs pos="0">
                <a:srgbClr val="45A4B6"/>
              </a:gs>
              <a:gs pos="100000">
                <a:srgbClr val="00829B"/>
              </a:gs>
            </a:gsLst>
            <a:lin ang="2700000" scaled="1"/>
          </a:gradFill>
          <a:ln>
            <a:noFill/>
          </a:ln>
          <a:effectLst/>
        </p:spPr>
        <p:txBody>
          <a:bodyPr wrap="none" lIns="91440" tIns="45720" rIns="91440" bIns="45720" anchor="ctr"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14" name="Rectangle 23"/>
          <p:cNvSpPr>
            <a:spLocks noChangeArrowheads="1"/>
          </p:cNvSpPr>
          <p:nvPr userDrawn="1"/>
        </p:nvSpPr>
        <p:spPr bwMode="auto">
          <a:xfrm>
            <a:off x="11598419" y="3414713"/>
            <a:ext cx="144463" cy="142875"/>
          </a:xfrm>
          <a:prstGeom prst="rect">
            <a:avLst/>
          </a:prstGeom>
          <a:gradFill rotWithShape="1">
            <a:gsLst>
              <a:gs pos="0">
                <a:srgbClr val="45A4B6"/>
              </a:gs>
              <a:gs pos="100000">
                <a:srgbClr val="00829B"/>
              </a:gs>
            </a:gsLst>
            <a:lin ang="2700000" scaled="1"/>
          </a:gradFill>
          <a:ln>
            <a:noFill/>
          </a:ln>
          <a:effectLst/>
        </p:spPr>
        <p:txBody>
          <a:bodyPr wrap="none" lIns="91440" tIns="45720" rIns="91440" bIns="45720" anchor="ctr"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15" name="Rectangle 24"/>
          <p:cNvSpPr>
            <a:spLocks noChangeArrowheads="1"/>
          </p:cNvSpPr>
          <p:nvPr userDrawn="1"/>
        </p:nvSpPr>
        <p:spPr bwMode="auto">
          <a:xfrm>
            <a:off x="538164" y="1973265"/>
            <a:ext cx="144463" cy="142875"/>
          </a:xfrm>
          <a:prstGeom prst="rect">
            <a:avLst/>
          </a:prstGeom>
          <a:gradFill rotWithShape="1">
            <a:gsLst>
              <a:gs pos="0">
                <a:srgbClr val="35AB9D"/>
              </a:gs>
              <a:gs pos="100000">
                <a:srgbClr val="009583"/>
              </a:gs>
            </a:gsLst>
            <a:lin ang="2700000" scaled="1"/>
          </a:gradFill>
          <a:ln>
            <a:noFill/>
          </a:ln>
          <a:effectLst/>
        </p:spPr>
        <p:txBody>
          <a:bodyPr wrap="none" lIns="91440" tIns="45720" rIns="91440" bIns="45720" anchor="ctr"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16" name="Rectangle 25"/>
          <p:cNvSpPr>
            <a:spLocks noChangeArrowheads="1"/>
          </p:cNvSpPr>
          <p:nvPr userDrawn="1"/>
        </p:nvSpPr>
        <p:spPr bwMode="auto">
          <a:xfrm>
            <a:off x="11600007" y="3632203"/>
            <a:ext cx="144463" cy="142875"/>
          </a:xfrm>
          <a:prstGeom prst="rect">
            <a:avLst/>
          </a:prstGeom>
          <a:gradFill rotWithShape="1">
            <a:gsLst>
              <a:gs pos="0">
                <a:srgbClr val="35AB9D"/>
              </a:gs>
              <a:gs pos="100000">
                <a:srgbClr val="009583"/>
              </a:gs>
            </a:gsLst>
            <a:lin ang="2700000" scaled="1"/>
          </a:gradFill>
          <a:ln>
            <a:noFill/>
          </a:ln>
          <a:effectLst/>
        </p:spPr>
        <p:txBody>
          <a:bodyPr wrap="none" lIns="91440" tIns="45720" rIns="91440" bIns="45720" anchor="ctr"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endParaRPr lang="zh-TW" altLang="en-US" sz="3200">
              <a:solidFill>
                <a:prstClr val="black"/>
              </a:solidFill>
            </a:endParaRPr>
          </a:p>
        </p:txBody>
      </p:sp>
      <p:sp>
        <p:nvSpPr>
          <p:cNvPr id="17" name="Rectangle 11"/>
          <p:cNvSpPr>
            <a:spLocks noChangeArrowheads="1"/>
          </p:cNvSpPr>
          <p:nvPr userDrawn="1"/>
        </p:nvSpPr>
        <p:spPr bwMode="auto">
          <a:xfrm>
            <a:off x="0" y="6788151"/>
            <a:ext cx="12204000" cy="69851"/>
          </a:xfrm>
          <a:prstGeom prst="rect">
            <a:avLst/>
          </a:prstGeom>
          <a:solidFill>
            <a:srgbClr val="EEECE1"/>
          </a:solidFill>
          <a:ln>
            <a:noFill/>
          </a:ln>
          <a:effectLst/>
        </p:spPr>
        <p:txBody>
          <a:bodyPr wrap="none" lIns="91440" tIns="45720" rIns="91440" bIns="45720" anchor="ctr"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defTabSz="914377" eaLnBrk="1" hangingPunct="1">
              <a:defRPr/>
            </a:pPr>
            <a:endParaRPr lang="zh-TW" altLang="en-US" sz="1867" kern="0">
              <a:solidFill>
                <a:prstClr val="black"/>
              </a:solidFill>
            </a:endParaRPr>
          </a:p>
        </p:txBody>
      </p:sp>
      <p:pic>
        <p:nvPicPr>
          <p:cNvPr id="18" name="圖片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460" y="6334676"/>
            <a:ext cx="3204000" cy="36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87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/>
          <p:cNvSpPr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0" y="-24"/>
            <a:ext cx="12192000" cy="96000"/>
          </a:xfrm>
          <a:prstGeom prst="rect">
            <a:avLst/>
          </a:prstGeom>
          <a:solidFill>
            <a:srgbClr val="EEECE1"/>
          </a:solidFill>
          <a:ln>
            <a:noFill/>
          </a:ln>
        </p:spPr>
        <p:txBody>
          <a:bodyPr wrap="none" anchor="ctr"/>
          <a:lstStyle>
            <a:lvl1pPr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marL="742950" indent="-285750"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marL="1143000" indent="-228600"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marL="1600200" indent="-228600"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marL="2057400" indent="-228600" algn="ctr" eaLnBrk="0" hangingPunct="0"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l" eaLnBrk="1" hangingPunct="1">
              <a:defRPr/>
            </a:pPr>
            <a:endParaRPr lang="zh-TW" altLang="en-US" sz="3200" i="0">
              <a:latin typeface="Calibri" pitchFamily="34" charset="0"/>
              <a:ea typeface="新細明體" pitchFamily="18" charset="-120"/>
            </a:endParaRPr>
          </a:p>
        </p:txBody>
      </p:sp>
      <p:sp>
        <p:nvSpPr>
          <p:cNvPr id="9" name="標題 1"/>
          <p:cNvSpPr>
            <a:spLocks noGrp="1"/>
          </p:cNvSpPr>
          <p:nvPr>
            <p:ph type="title"/>
          </p:nvPr>
        </p:nvSpPr>
        <p:spPr>
          <a:xfrm>
            <a:off x="627797" y="242295"/>
            <a:ext cx="10958875" cy="8358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cxnSp>
        <p:nvCxnSpPr>
          <p:cNvPr id="10" name="直線接點 9"/>
          <p:cNvCxnSpPr/>
          <p:nvPr userDrawn="1"/>
        </p:nvCxnSpPr>
        <p:spPr>
          <a:xfrm>
            <a:off x="614149" y="1009929"/>
            <a:ext cx="10958875" cy="0"/>
          </a:xfrm>
          <a:prstGeom prst="line">
            <a:avLst/>
          </a:prstGeom>
          <a:ln>
            <a:solidFill>
              <a:srgbClr val="EEE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667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4BCC21E7-B949-43E3-B1A1-A01F4095FC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zh-CN" altLang="en-US"/>
          </a:p>
        </p:txBody>
      </p:sp>
      <p:sp>
        <p:nvSpPr>
          <p:cNvPr id="3" name="文字方塊 2"/>
          <p:cNvSpPr txBox="1"/>
          <p:nvPr userDrawn="1"/>
        </p:nvSpPr>
        <p:spPr>
          <a:xfrm>
            <a:off x="11505070" y="6368057"/>
            <a:ext cx="914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3E3C2A6-8B5C-4BF7-BCFB-8360FA5176DD}" type="slidenum">
              <a:rPr lang="zh-TW" altLang="en-US" sz="1600" smtClean="0"/>
              <a:t>‹#›</a:t>
            </a:fld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71574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0234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FC6A316B-C528-4EAD-8C2D-A46D04B5194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5075" y="1694145"/>
            <a:ext cx="2099437" cy="2088868"/>
          </a:xfrm>
          <a:custGeom>
            <a:avLst/>
            <a:gdLst>
              <a:gd name="connsiteX0" fmla="*/ 0 w 2099437"/>
              <a:gd name="connsiteY0" fmla="*/ 0 h 2088868"/>
              <a:gd name="connsiteX1" fmla="*/ 2099437 w 2099437"/>
              <a:gd name="connsiteY1" fmla="*/ 0 h 2088868"/>
              <a:gd name="connsiteX2" fmla="*/ 2099437 w 2099437"/>
              <a:gd name="connsiteY2" fmla="*/ 2088868 h 2088868"/>
              <a:gd name="connsiteX3" fmla="*/ 0 w 2099437"/>
              <a:gd name="connsiteY3" fmla="*/ 2088868 h 208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9437" h="2088868">
                <a:moveTo>
                  <a:pt x="0" y="0"/>
                </a:moveTo>
                <a:lnTo>
                  <a:pt x="2099437" y="0"/>
                </a:lnTo>
                <a:lnTo>
                  <a:pt x="2099437" y="2088868"/>
                </a:lnTo>
                <a:lnTo>
                  <a:pt x="0" y="208886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97BF8D35-25B1-4FD4-BCB6-08941311754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53587" y="1694145"/>
            <a:ext cx="2099437" cy="2088868"/>
          </a:xfrm>
          <a:custGeom>
            <a:avLst/>
            <a:gdLst>
              <a:gd name="connsiteX0" fmla="*/ 0 w 2099437"/>
              <a:gd name="connsiteY0" fmla="*/ 0 h 2088868"/>
              <a:gd name="connsiteX1" fmla="*/ 2099437 w 2099437"/>
              <a:gd name="connsiteY1" fmla="*/ 0 h 2088868"/>
              <a:gd name="connsiteX2" fmla="*/ 2099437 w 2099437"/>
              <a:gd name="connsiteY2" fmla="*/ 2088868 h 2088868"/>
              <a:gd name="connsiteX3" fmla="*/ 0 w 2099437"/>
              <a:gd name="connsiteY3" fmla="*/ 2088868 h 208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9437" h="2088868">
                <a:moveTo>
                  <a:pt x="0" y="0"/>
                </a:moveTo>
                <a:lnTo>
                  <a:pt x="2099437" y="0"/>
                </a:lnTo>
                <a:lnTo>
                  <a:pt x="2099437" y="2088868"/>
                </a:lnTo>
                <a:lnTo>
                  <a:pt x="0" y="208886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0A52F6D5-B2FA-4648-A7C4-6BC468F272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219984" y="1694145"/>
            <a:ext cx="2100208" cy="2088868"/>
          </a:xfrm>
          <a:custGeom>
            <a:avLst/>
            <a:gdLst>
              <a:gd name="connsiteX0" fmla="*/ 0 w 2100208"/>
              <a:gd name="connsiteY0" fmla="*/ 0 h 2088868"/>
              <a:gd name="connsiteX1" fmla="*/ 2100208 w 2100208"/>
              <a:gd name="connsiteY1" fmla="*/ 0 h 2088868"/>
              <a:gd name="connsiteX2" fmla="*/ 2100208 w 2100208"/>
              <a:gd name="connsiteY2" fmla="*/ 2088868 h 2088868"/>
              <a:gd name="connsiteX3" fmla="*/ 0 w 2100208"/>
              <a:gd name="connsiteY3" fmla="*/ 2088868 h 208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0208" h="2088868">
                <a:moveTo>
                  <a:pt x="0" y="0"/>
                </a:moveTo>
                <a:lnTo>
                  <a:pt x="2100208" y="0"/>
                </a:lnTo>
                <a:lnTo>
                  <a:pt x="2100208" y="2088868"/>
                </a:lnTo>
                <a:lnTo>
                  <a:pt x="0" y="208886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9185A2F2-0665-4289-99CF-CE6839B03D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48703" y="3783011"/>
            <a:ext cx="2099437" cy="2088868"/>
          </a:xfrm>
          <a:custGeom>
            <a:avLst/>
            <a:gdLst>
              <a:gd name="connsiteX0" fmla="*/ 0 w 2099437"/>
              <a:gd name="connsiteY0" fmla="*/ 0 h 2088868"/>
              <a:gd name="connsiteX1" fmla="*/ 2099437 w 2099437"/>
              <a:gd name="connsiteY1" fmla="*/ 0 h 2088868"/>
              <a:gd name="connsiteX2" fmla="*/ 2099437 w 2099437"/>
              <a:gd name="connsiteY2" fmla="*/ 2088868 h 2088868"/>
              <a:gd name="connsiteX3" fmla="*/ 0 w 2099437"/>
              <a:gd name="connsiteY3" fmla="*/ 2088868 h 208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9437" h="2088868">
                <a:moveTo>
                  <a:pt x="0" y="0"/>
                </a:moveTo>
                <a:lnTo>
                  <a:pt x="2099437" y="0"/>
                </a:lnTo>
                <a:lnTo>
                  <a:pt x="2099437" y="2088868"/>
                </a:lnTo>
                <a:lnTo>
                  <a:pt x="0" y="208886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B846096C-4C1C-45DB-B622-C12BADFF5C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73742" y="3783011"/>
            <a:ext cx="2099437" cy="2088868"/>
          </a:xfrm>
          <a:custGeom>
            <a:avLst/>
            <a:gdLst>
              <a:gd name="connsiteX0" fmla="*/ 0 w 2099437"/>
              <a:gd name="connsiteY0" fmla="*/ 0 h 2088868"/>
              <a:gd name="connsiteX1" fmla="*/ 2099437 w 2099437"/>
              <a:gd name="connsiteY1" fmla="*/ 0 h 2088868"/>
              <a:gd name="connsiteX2" fmla="*/ 2099437 w 2099437"/>
              <a:gd name="connsiteY2" fmla="*/ 2088868 h 2088868"/>
              <a:gd name="connsiteX3" fmla="*/ 0 w 2099437"/>
              <a:gd name="connsiteY3" fmla="*/ 2088868 h 208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9437" h="2088868">
                <a:moveTo>
                  <a:pt x="0" y="0"/>
                </a:moveTo>
                <a:lnTo>
                  <a:pt x="2099437" y="0"/>
                </a:lnTo>
                <a:lnTo>
                  <a:pt x="2099437" y="2088868"/>
                </a:lnTo>
                <a:lnTo>
                  <a:pt x="0" y="208886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631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E391188B-14E8-4DCD-950A-AE89C0221E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4716" y="3285709"/>
            <a:ext cx="2320729" cy="2452419"/>
          </a:xfrm>
          <a:custGeom>
            <a:avLst/>
            <a:gdLst>
              <a:gd name="connsiteX0" fmla="*/ 0 w 2320729"/>
              <a:gd name="connsiteY0" fmla="*/ 0 h 2452418"/>
              <a:gd name="connsiteX1" fmla="*/ 2320729 w 2320729"/>
              <a:gd name="connsiteY1" fmla="*/ 0 h 2452418"/>
              <a:gd name="connsiteX2" fmla="*/ 2320729 w 2320729"/>
              <a:gd name="connsiteY2" fmla="*/ 2452418 h 2452418"/>
              <a:gd name="connsiteX3" fmla="*/ 0 w 2320729"/>
              <a:gd name="connsiteY3" fmla="*/ 2452418 h 245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0729" h="2452418">
                <a:moveTo>
                  <a:pt x="0" y="0"/>
                </a:moveTo>
                <a:lnTo>
                  <a:pt x="2320729" y="0"/>
                </a:lnTo>
                <a:lnTo>
                  <a:pt x="2320729" y="2452418"/>
                </a:lnTo>
                <a:lnTo>
                  <a:pt x="0" y="245241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22E2325C-B237-4C65-A1CF-B7989C7E6C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76127" y="3285709"/>
            <a:ext cx="2320729" cy="2452419"/>
          </a:xfrm>
          <a:custGeom>
            <a:avLst/>
            <a:gdLst>
              <a:gd name="connsiteX0" fmla="*/ 0 w 2320729"/>
              <a:gd name="connsiteY0" fmla="*/ 0 h 2452418"/>
              <a:gd name="connsiteX1" fmla="*/ 2320729 w 2320729"/>
              <a:gd name="connsiteY1" fmla="*/ 0 h 2452418"/>
              <a:gd name="connsiteX2" fmla="*/ 2320729 w 2320729"/>
              <a:gd name="connsiteY2" fmla="*/ 2452418 h 2452418"/>
              <a:gd name="connsiteX3" fmla="*/ 0 w 2320729"/>
              <a:gd name="connsiteY3" fmla="*/ 2452418 h 245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0729" h="2452418">
                <a:moveTo>
                  <a:pt x="0" y="0"/>
                </a:moveTo>
                <a:lnTo>
                  <a:pt x="2320729" y="0"/>
                </a:lnTo>
                <a:lnTo>
                  <a:pt x="2320729" y="2452418"/>
                </a:lnTo>
                <a:lnTo>
                  <a:pt x="0" y="245241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E0D58AD2-6733-4483-9780-9887071A286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92257" y="3285709"/>
            <a:ext cx="2320729" cy="2452419"/>
          </a:xfrm>
          <a:custGeom>
            <a:avLst/>
            <a:gdLst>
              <a:gd name="connsiteX0" fmla="*/ 0 w 2320729"/>
              <a:gd name="connsiteY0" fmla="*/ 0 h 2452418"/>
              <a:gd name="connsiteX1" fmla="*/ 2320729 w 2320729"/>
              <a:gd name="connsiteY1" fmla="*/ 0 h 2452418"/>
              <a:gd name="connsiteX2" fmla="*/ 2320729 w 2320729"/>
              <a:gd name="connsiteY2" fmla="*/ 2452418 h 2452418"/>
              <a:gd name="connsiteX3" fmla="*/ 0 w 2320729"/>
              <a:gd name="connsiteY3" fmla="*/ 2452418 h 245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0729" h="2452418">
                <a:moveTo>
                  <a:pt x="0" y="0"/>
                </a:moveTo>
                <a:lnTo>
                  <a:pt x="2320729" y="0"/>
                </a:lnTo>
                <a:lnTo>
                  <a:pt x="2320729" y="2452418"/>
                </a:lnTo>
                <a:lnTo>
                  <a:pt x="0" y="245241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432F6C63-AB2A-48A8-B583-B0C3C78C2B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96561" y="3285709"/>
            <a:ext cx="2320729" cy="2452419"/>
          </a:xfrm>
          <a:custGeom>
            <a:avLst/>
            <a:gdLst>
              <a:gd name="connsiteX0" fmla="*/ 0 w 2320729"/>
              <a:gd name="connsiteY0" fmla="*/ 0 h 2452418"/>
              <a:gd name="connsiteX1" fmla="*/ 2320729 w 2320729"/>
              <a:gd name="connsiteY1" fmla="*/ 0 h 2452418"/>
              <a:gd name="connsiteX2" fmla="*/ 2320729 w 2320729"/>
              <a:gd name="connsiteY2" fmla="*/ 2452418 h 2452418"/>
              <a:gd name="connsiteX3" fmla="*/ 0 w 2320729"/>
              <a:gd name="connsiteY3" fmla="*/ 2452418 h 245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0729" h="2452418">
                <a:moveTo>
                  <a:pt x="0" y="0"/>
                </a:moveTo>
                <a:lnTo>
                  <a:pt x="2320729" y="0"/>
                </a:lnTo>
                <a:lnTo>
                  <a:pt x="2320729" y="2452418"/>
                </a:lnTo>
                <a:lnTo>
                  <a:pt x="0" y="245241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449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B22387BA-39FA-4B5B-A24F-6972B64504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4713" y="1616102"/>
            <a:ext cx="5116972" cy="1815135"/>
          </a:xfrm>
          <a:custGeom>
            <a:avLst/>
            <a:gdLst>
              <a:gd name="connsiteX0" fmla="*/ 0 w 5116972"/>
              <a:gd name="connsiteY0" fmla="*/ 0 h 1815135"/>
              <a:gd name="connsiteX1" fmla="*/ 5116972 w 5116972"/>
              <a:gd name="connsiteY1" fmla="*/ 0 h 1815135"/>
              <a:gd name="connsiteX2" fmla="*/ 5116972 w 5116972"/>
              <a:gd name="connsiteY2" fmla="*/ 1815135 h 1815135"/>
              <a:gd name="connsiteX3" fmla="*/ 0 w 5116972"/>
              <a:gd name="connsiteY3" fmla="*/ 1815135 h 1815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16972" h="1815135">
                <a:moveTo>
                  <a:pt x="0" y="0"/>
                </a:moveTo>
                <a:lnTo>
                  <a:pt x="5116972" y="0"/>
                </a:lnTo>
                <a:lnTo>
                  <a:pt x="5116972" y="1815135"/>
                </a:lnTo>
                <a:lnTo>
                  <a:pt x="0" y="1815135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196AD7B5-76BA-4C31-9438-03820A7A61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4713" y="3793786"/>
            <a:ext cx="5116972" cy="1815135"/>
          </a:xfrm>
          <a:custGeom>
            <a:avLst/>
            <a:gdLst>
              <a:gd name="connsiteX0" fmla="*/ 0 w 5116972"/>
              <a:gd name="connsiteY0" fmla="*/ 0 h 1815135"/>
              <a:gd name="connsiteX1" fmla="*/ 5116972 w 5116972"/>
              <a:gd name="connsiteY1" fmla="*/ 0 h 1815135"/>
              <a:gd name="connsiteX2" fmla="*/ 5116972 w 5116972"/>
              <a:gd name="connsiteY2" fmla="*/ 1815135 h 1815135"/>
              <a:gd name="connsiteX3" fmla="*/ 0 w 5116972"/>
              <a:gd name="connsiteY3" fmla="*/ 1815135 h 1815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16972" h="1815135">
                <a:moveTo>
                  <a:pt x="0" y="0"/>
                </a:moveTo>
                <a:lnTo>
                  <a:pt x="5116972" y="0"/>
                </a:lnTo>
                <a:lnTo>
                  <a:pt x="5116972" y="1815135"/>
                </a:lnTo>
                <a:lnTo>
                  <a:pt x="0" y="1815135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F521F6C2-5C70-438B-BC12-C9456C94417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0315" y="1616102"/>
            <a:ext cx="5116972" cy="1815135"/>
          </a:xfrm>
          <a:custGeom>
            <a:avLst/>
            <a:gdLst>
              <a:gd name="connsiteX0" fmla="*/ 0 w 5116972"/>
              <a:gd name="connsiteY0" fmla="*/ 0 h 1815135"/>
              <a:gd name="connsiteX1" fmla="*/ 5116972 w 5116972"/>
              <a:gd name="connsiteY1" fmla="*/ 0 h 1815135"/>
              <a:gd name="connsiteX2" fmla="*/ 5116972 w 5116972"/>
              <a:gd name="connsiteY2" fmla="*/ 1815135 h 1815135"/>
              <a:gd name="connsiteX3" fmla="*/ 0 w 5116972"/>
              <a:gd name="connsiteY3" fmla="*/ 1815135 h 1815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16972" h="1815135">
                <a:moveTo>
                  <a:pt x="0" y="0"/>
                </a:moveTo>
                <a:lnTo>
                  <a:pt x="5116972" y="0"/>
                </a:lnTo>
                <a:lnTo>
                  <a:pt x="5116972" y="1815135"/>
                </a:lnTo>
                <a:lnTo>
                  <a:pt x="0" y="1815135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BF5D2649-EDD8-4E9E-875C-D51E87E67D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00315" y="3793786"/>
            <a:ext cx="5116972" cy="1815135"/>
          </a:xfrm>
          <a:custGeom>
            <a:avLst/>
            <a:gdLst>
              <a:gd name="connsiteX0" fmla="*/ 0 w 5116972"/>
              <a:gd name="connsiteY0" fmla="*/ 0 h 1815135"/>
              <a:gd name="connsiteX1" fmla="*/ 5116972 w 5116972"/>
              <a:gd name="connsiteY1" fmla="*/ 0 h 1815135"/>
              <a:gd name="connsiteX2" fmla="*/ 5116972 w 5116972"/>
              <a:gd name="connsiteY2" fmla="*/ 1815135 h 1815135"/>
              <a:gd name="connsiteX3" fmla="*/ 0 w 5116972"/>
              <a:gd name="connsiteY3" fmla="*/ 1815135 h 1815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16972" h="1815135">
                <a:moveTo>
                  <a:pt x="0" y="0"/>
                </a:moveTo>
                <a:lnTo>
                  <a:pt x="5116972" y="0"/>
                </a:lnTo>
                <a:lnTo>
                  <a:pt x="5116972" y="1815135"/>
                </a:lnTo>
                <a:lnTo>
                  <a:pt x="0" y="1815135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364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00E4BB03-6381-4E88-96B9-94ADD1F4F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13036" y="1986039"/>
            <a:ext cx="2864879" cy="2456948"/>
          </a:xfrm>
          <a:custGeom>
            <a:avLst/>
            <a:gdLst>
              <a:gd name="connsiteX0" fmla="*/ 614238 w 2864878"/>
              <a:gd name="connsiteY0" fmla="*/ 0 h 2456948"/>
              <a:gd name="connsiteX1" fmla="*/ 2250641 w 2864878"/>
              <a:gd name="connsiteY1" fmla="*/ 0 h 2456948"/>
              <a:gd name="connsiteX2" fmla="*/ 2864878 w 2864878"/>
              <a:gd name="connsiteY2" fmla="*/ 1228474 h 2456948"/>
              <a:gd name="connsiteX3" fmla="*/ 2250641 w 2864878"/>
              <a:gd name="connsiteY3" fmla="*/ 2456948 h 2456948"/>
              <a:gd name="connsiteX4" fmla="*/ 614238 w 2864878"/>
              <a:gd name="connsiteY4" fmla="*/ 2456948 h 2456948"/>
              <a:gd name="connsiteX5" fmla="*/ 0 w 2864878"/>
              <a:gd name="connsiteY5" fmla="*/ 1228474 h 245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64878" h="2456948">
                <a:moveTo>
                  <a:pt x="614238" y="0"/>
                </a:moveTo>
                <a:lnTo>
                  <a:pt x="2250641" y="0"/>
                </a:lnTo>
                <a:lnTo>
                  <a:pt x="2864878" y="1228474"/>
                </a:lnTo>
                <a:lnTo>
                  <a:pt x="2250641" y="2456948"/>
                </a:lnTo>
                <a:lnTo>
                  <a:pt x="614238" y="2456948"/>
                </a:lnTo>
                <a:lnTo>
                  <a:pt x="0" y="1228474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B04818A7-FDDB-461D-93ED-915694DF4D8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70586" y="1986039"/>
            <a:ext cx="2864879" cy="2456948"/>
          </a:xfrm>
          <a:custGeom>
            <a:avLst/>
            <a:gdLst>
              <a:gd name="connsiteX0" fmla="*/ 614238 w 2864878"/>
              <a:gd name="connsiteY0" fmla="*/ 0 h 2456948"/>
              <a:gd name="connsiteX1" fmla="*/ 2250641 w 2864878"/>
              <a:gd name="connsiteY1" fmla="*/ 0 h 2456948"/>
              <a:gd name="connsiteX2" fmla="*/ 2864878 w 2864878"/>
              <a:gd name="connsiteY2" fmla="*/ 1228474 h 2456948"/>
              <a:gd name="connsiteX3" fmla="*/ 2250641 w 2864878"/>
              <a:gd name="connsiteY3" fmla="*/ 2456948 h 2456948"/>
              <a:gd name="connsiteX4" fmla="*/ 614238 w 2864878"/>
              <a:gd name="connsiteY4" fmla="*/ 2456948 h 2456948"/>
              <a:gd name="connsiteX5" fmla="*/ 0 w 2864878"/>
              <a:gd name="connsiteY5" fmla="*/ 1228474 h 245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64878" h="2456948">
                <a:moveTo>
                  <a:pt x="614238" y="0"/>
                </a:moveTo>
                <a:lnTo>
                  <a:pt x="2250641" y="0"/>
                </a:lnTo>
                <a:lnTo>
                  <a:pt x="2864878" y="1228474"/>
                </a:lnTo>
                <a:lnTo>
                  <a:pt x="2250641" y="2456948"/>
                </a:lnTo>
                <a:lnTo>
                  <a:pt x="614238" y="2456948"/>
                </a:lnTo>
                <a:lnTo>
                  <a:pt x="0" y="1228474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E21D3F68-1E67-4C04-AE74-F8AA5361DC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28137" y="1986039"/>
            <a:ext cx="2864879" cy="2456948"/>
          </a:xfrm>
          <a:custGeom>
            <a:avLst/>
            <a:gdLst>
              <a:gd name="connsiteX0" fmla="*/ 614238 w 2864878"/>
              <a:gd name="connsiteY0" fmla="*/ 0 h 2456948"/>
              <a:gd name="connsiteX1" fmla="*/ 2250641 w 2864878"/>
              <a:gd name="connsiteY1" fmla="*/ 0 h 2456948"/>
              <a:gd name="connsiteX2" fmla="*/ 2864878 w 2864878"/>
              <a:gd name="connsiteY2" fmla="*/ 1228474 h 2456948"/>
              <a:gd name="connsiteX3" fmla="*/ 2250641 w 2864878"/>
              <a:gd name="connsiteY3" fmla="*/ 2456948 h 2456948"/>
              <a:gd name="connsiteX4" fmla="*/ 614238 w 2864878"/>
              <a:gd name="connsiteY4" fmla="*/ 2456948 h 2456948"/>
              <a:gd name="connsiteX5" fmla="*/ 0 w 2864878"/>
              <a:gd name="connsiteY5" fmla="*/ 1228474 h 245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64878" h="2456948">
                <a:moveTo>
                  <a:pt x="614238" y="0"/>
                </a:moveTo>
                <a:lnTo>
                  <a:pt x="2250641" y="0"/>
                </a:lnTo>
                <a:lnTo>
                  <a:pt x="2864878" y="1228474"/>
                </a:lnTo>
                <a:lnTo>
                  <a:pt x="2250641" y="2456948"/>
                </a:lnTo>
                <a:lnTo>
                  <a:pt x="614238" y="2456948"/>
                </a:lnTo>
                <a:lnTo>
                  <a:pt x="0" y="1228474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1259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3E383B08-EB36-448C-B843-41C9029782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9665" y="1955801"/>
            <a:ext cx="1641860" cy="1624795"/>
          </a:xfrm>
          <a:custGeom>
            <a:avLst/>
            <a:gdLst>
              <a:gd name="connsiteX0" fmla="*/ 820930 w 1641860"/>
              <a:gd name="connsiteY0" fmla="*/ 0 h 1624794"/>
              <a:gd name="connsiteX1" fmla="*/ 1641860 w 1641860"/>
              <a:gd name="connsiteY1" fmla="*/ 812397 h 1624794"/>
              <a:gd name="connsiteX2" fmla="*/ 820930 w 1641860"/>
              <a:gd name="connsiteY2" fmla="*/ 1624794 h 1624794"/>
              <a:gd name="connsiteX3" fmla="*/ 0 w 1641860"/>
              <a:gd name="connsiteY3" fmla="*/ 812397 h 1624794"/>
              <a:gd name="connsiteX4" fmla="*/ 820930 w 1641860"/>
              <a:gd name="connsiteY4" fmla="*/ 0 h 1624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1860" h="1624794">
                <a:moveTo>
                  <a:pt x="820930" y="0"/>
                </a:moveTo>
                <a:cubicBezTo>
                  <a:pt x="1274317" y="0"/>
                  <a:pt x="1641860" y="363723"/>
                  <a:pt x="1641860" y="812397"/>
                </a:cubicBezTo>
                <a:cubicBezTo>
                  <a:pt x="1641860" y="1261071"/>
                  <a:pt x="1274317" y="1624794"/>
                  <a:pt x="820930" y="1624794"/>
                </a:cubicBezTo>
                <a:cubicBezTo>
                  <a:pt x="367543" y="1624794"/>
                  <a:pt x="0" y="1261071"/>
                  <a:pt x="0" y="812397"/>
                </a:cubicBezTo>
                <a:cubicBezTo>
                  <a:pt x="0" y="363723"/>
                  <a:pt x="367543" y="0"/>
                  <a:pt x="820930" y="0"/>
                </a:cubicBez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24BB57E6-2F68-46CF-8328-F203DF1E26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41930" y="1955801"/>
            <a:ext cx="1641860" cy="1624795"/>
          </a:xfrm>
          <a:custGeom>
            <a:avLst/>
            <a:gdLst>
              <a:gd name="connsiteX0" fmla="*/ 820930 w 1641860"/>
              <a:gd name="connsiteY0" fmla="*/ 0 h 1624794"/>
              <a:gd name="connsiteX1" fmla="*/ 1641860 w 1641860"/>
              <a:gd name="connsiteY1" fmla="*/ 812397 h 1624794"/>
              <a:gd name="connsiteX2" fmla="*/ 820930 w 1641860"/>
              <a:gd name="connsiteY2" fmla="*/ 1624794 h 1624794"/>
              <a:gd name="connsiteX3" fmla="*/ 0 w 1641860"/>
              <a:gd name="connsiteY3" fmla="*/ 812397 h 1624794"/>
              <a:gd name="connsiteX4" fmla="*/ 820930 w 1641860"/>
              <a:gd name="connsiteY4" fmla="*/ 0 h 1624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1860" h="1624794">
                <a:moveTo>
                  <a:pt x="820930" y="0"/>
                </a:moveTo>
                <a:cubicBezTo>
                  <a:pt x="1274317" y="0"/>
                  <a:pt x="1641860" y="363723"/>
                  <a:pt x="1641860" y="812397"/>
                </a:cubicBezTo>
                <a:cubicBezTo>
                  <a:pt x="1641860" y="1261071"/>
                  <a:pt x="1274317" y="1624794"/>
                  <a:pt x="820930" y="1624794"/>
                </a:cubicBezTo>
                <a:cubicBezTo>
                  <a:pt x="367543" y="1624794"/>
                  <a:pt x="0" y="1261071"/>
                  <a:pt x="0" y="812397"/>
                </a:cubicBezTo>
                <a:cubicBezTo>
                  <a:pt x="0" y="363723"/>
                  <a:pt x="367543" y="0"/>
                  <a:pt x="820930" y="0"/>
                </a:cubicBez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190268DF-9BA5-4BEC-B91D-0658AA1F82F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54194" y="1955801"/>
            <a:ext cx="1641860" cy="1624795"/>
          </a:xfrm>
          <a:custGeom>
            <a:avLst/>
            <a:gdLst>
              <a:gd name="connsiteX0" fmla="*/ 820930 w 1641860"/>
              <a:gd name="connsiteY0" fmla="*/ 0 h 1624794"/>
              <a:gd name="connsiteX1" fmla="*/ 1641860 w 1641860"/>
              <a:gd name="connsiteY1" fmla="*/ 812397 h 1624794"/>
              <a:gd name="connsiteX2" fmla="*/ 820930 w 1641860"/>
              <a:gd name="connsiteY2" fmla="*/ 1624794 h 1624794"/>
              <a:gd name="connsiteX3" fmla="*/ 0 w 1641860"/>
              <a:gd name="connsiteY3" fmla="*/ 812397 h 1624794"/>
              <a:gd name="connsiteX4" fmla="*/ 820930 w 1641860"/>
              <a:gd name="connsiteY4" fmla="*/ 0 h 1624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1860" h="1624794">
                <a:moveTo>
                  <a:pt x="820930" y="0"/>
                </a:moveTo>
                <a:cubicBezTo>
                  <a:pt x="1274317" y="0"/>
                  <a:pt x="1641860" y="363723"/>
                  <a:pt x="1641860" y="812397"/>
                </a:cubicBezTo>
                <a:cubicBezTo>
                  <a:pt x="1641860" y="1261071"/>
                  <a:pt x="1274317" y="1624794"/>
                  <a:pt x="820930" y="1624794"/>
                </a:cubicBezTo>
                <a:cubicBezTo>
                  <a:pt x="367543" y="1624794"/>
                  <a:pt x="0" y="1261071"/>
                  <a:pt x="0" y="812397"/>
                </a:cubicBezTo>
                <a:cubicBezTo>
                  <a:pt x="0" y="363723"/>
                  <a:pt x="367543" y="0"/>
                  <a:pt x="820930" y="0"/>
                </a:cubicBez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EA8FA15C-08E3-4A26-BA8D-1D9CF67995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66458" y="1955801"/>
            <a:ext cx="1641860" cy="1624795"/>
          </a:xfrm>
          <a:custGeom>
            <a:avLst/>
            <a:gdLst>
              <a:gd name="connsiteX0" fmla="*/ 820930 w 1641860"/>
              <a:gd name="connsiteY0" fmla="*/ 0 h 1624794"/>
              <a:gd name="connsiteX1" fmla="*/ 1641860 w 1641860"/>
              <a:gd name="connsiteY1" fmla="*/ 812397 h 1624794"/>
              <a:gd name="connsiteX2" fmla="*/ 820930 w 1641860"/>
              <a:gd name="connsiteY2" fmla="*/ 1624794 h 1624794"/>
              <a:gd name="connsiteX3" fmla="*/ 0 w 1641860"/>
              <a:gd name="connsiteY3" fmla="*/ 812397 h 1624794"/>
              <a:gd name="connsiteX4" fmla="*/ 820930 w 1641860"/>
              <a:gd name="connsiteY4" fmla="*/ 0 h 1624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1860" h="1624794">
                <a:moveTo>
                  <a:pt x="820930" y="0"/>
                </a:moveTo>
                <a:cubicBezTo>
                  <a:pt x="1274317" y="0"/>
                  <a:pt x="1641860" y="363723"/>
                  <a:pt x="1641860" y="812397"/>
                </a:cubicBezTo>
                <a:cubicBezTo>
                  <a:pt x="1641860" y="1261071"/>
                  <a:pt x="1274317" y="1624794"/>
                  <a:pt x="820930" y="1624794"/>
                </a:cubicBezTo>
                <a:cubicBezTo>
                  <a:pt x="367543" y="1624794"/>
                  <a:pt x="0" y="1261071"/>
                  <a:pt x="0" y="812397"/>
                </a:cubicBezTo>
                <a:cubicBezTo>
                  <a:pt x="0" y="363723"/>
                  <a:pt x="367543" y="0"/>
                  <a:pt x="820930" y="0"/>
                </a:cubicBez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307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2C14818E-3A05-4DD9-9C20-117EFB75A71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00872" y="1641487"/>
            <a:ext cx="3708001" cy="2347284"/>
          </a:xfrm>
          <a:custGeom>
            <a:avLst/>
            <a:gdLst>
              <a:gd name="connsiteX0" fmla="*/ 0 w 3708001"/>
              <a:gd name="connsiteY0" fmla="*/ 0 h 2347284"/>
              <a:gd name="connsiteX1" fmla="*/ 3708001 w 3708001"/>
              <a:gd name="connsiteY1" fmla="*/ 0 h 2347284"/>
              <a:gd name="connsiteX2" fmla="*/ 3708001 w 3708001"/>
              <a:gd name="connsiteY2" fmla="*/ 2347284 h 2347284"/>
              <a:gd name="connsiteX3" fmla="*/ 0 w 3708001"/>
              <a:gd name="connsiteY3" fmla="*/ 2347284 h 2347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8001" h="2347284">
                <a:moveTo>
                  <a:pt x="0" y="0"/>
                </a:moveTo>
                <a:lnTo>
                  <a:pt x="3708001" y="0"/>
                </a:lnTo>
                <a:lnTo>
                  <a:pt x="3708001" y="2347284"/>
                </a:lnTo>
                <a:lnTo>
                  <a:pt x="0" y="2347284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17D4E2FB-8BAE-4F3E-98FB-2E8C2FFD4AB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79203" y="1641488"/>
            <a:ext cx="3323559" cy="2051173"/>
          </a:xfrm>
          <a:custGeom>
            <a:avLst/>
            <a:gdLst>
              <a:gd name="connsiteX0" fmla="*/ 0 w 3323559"/>
              <a:gd name="connsiteY0" fmla="*/ 0 h 2051173"/>
              <a:gd name="connsiteX1" fmla="*/ 3323559 w 3323559"/>
              <a:gd name="connsiteY1" fmla="*/ 0 h 2051173"/>
              <a:gd name="connsiteX2" fmla="*/ 3323559 w 3323559"/>
              <a:gd name="connsiteY2" fmla="*/ 2051173 h 2051173"/>
              <a:gd name="connsiteX3" fmla="*/ 0 w 3323559"/>
              <a:gd name="connsiteY3" fmla="*/ 2051173 h 205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23559" h="2051173">
                <a:moveTo>
                  <a:pt x="0" y="0"/>
                </a:moveTo>
                <a:lnTo>
                  <a:pt x="3323559" y="0"/>
                </a:lnTo>
                <a:lnTo>
                  <a:pt x="3323559" y="2051173"/>
                </a:lnTo>
                <a:lnTo>
                  <a:pt x="0" y="2051173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7B7870F6-7E23-4F76-AEB6-7E26068AFEE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74715" y="4172231"/>
            <a:ext cx="6934157" cy="1765008"/>
          </a:xfrm>
          <a:custGeom>
            <a:avLst/>
            <a:gdLst>
              <a:gd name="connsiteX0" fmla="*/ 0 w 6934157"/>
              <a:gd name="connsiteY0" fmla="*/ 0 h 1765008"/>
              <a:gd name="connsiteX1" fmla="*/ 6934157 w 6934157"/>
              <a:gd name="connsiteY1" fmla="*/ 0 h 1765008"/>
              <a:gd name="connsiteX2" fmla="*/ 6934157 w 6934157"/>
              <a:gd name="connsiteY2" fmla="*/ 1765008 h 1765008"/>
              <a:gd name="connsiteX3" fmla="*/ 0 w 6934157"/>
              <a:gd name="connsiteY3" fmla="*/ 1765008 h 1765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34157" h="1765008">
                <a:moveTo>
                  <a:pt x="0" y="0"/>
                </a:moveTo>
                <a:lnTo>
                  <a:pt x="6934157" y="0"/>
                </a:lnTo>
                <a:lnTo>
                  <a:pt x="6934157" y="1765008"/>
                </a:lnTo>
                <a:lnTo>
                  <a:pt x="0" y="1765008"/>
                </a:lnTo>
                <a:close/>
              </a:path>
            </a:pathLst>
          </a:custGeom>
        </p:spPr>
        <p:txBody>
          <a:bodyPr wrap="square" lIns="91438" tIns="45719" rIns="91438" bIns="45719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422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物件 1" hidden="1"/>
          <p:cNvGraphicFramePr>
            <a:graphicFrameLocks noChangeAspect="1"/>
          </p:cNvGraphicFramePr>
          <p:nvPr userDrawn="1">
            <p:custDataLst>
              <p:tags r:id="rId17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8" imgW="273" imgH="274" progId="TCLayout.ActiveDocument.1">
                  <p:embed/>
                </p:oleObj>
              </mc:Choice>
              <mc:Fallback>
                <p:oleObj name="think-cell Slide" r:id="rId18" imgW="273" imgH="274" progId="TCLayout.ActiveDocument.1">
                  <p:embed/>
                  <p:pic>
                    <p:nvPicPr>
                      <p:cNvPr id="2" name="物件 1" hidden="1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菱形 6">
            <a:extLst>
              <a:ext uri="{FF2B5EF4-FFF2-40B4-BE49-F238E27FC236}">
                <a16:creationId xmlns:a16="http://schemas.microsoft.com/office/drawing/2014/main" id="{A832896A-8739-4601-84B6-1F10BA781B2F}"/>
              </a:ext>
            </a:extLst>
          </p:cNvPr>
          <p:cNvSpPr/>
          <p:nvPr/>
        </p:nvSpPr>
        <p:spPr>
          <a:xfrm>
            <a:off x="946539" y="403600"/>
            <a:ext cx="421909" cy="465380"/>
          </a:xfrm>
          <a:prstGeom prst="diamond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C51987B-F4CB-49EA-B37A-23307F9CD06F}"/>
              </a:ext>
            </a:extLst>
          </p:cNvPr>
          <p:cNvSpPr/>
          <p:nvPr/>
        </p:nvSpPr>
        <p:spPr>
          <a:xfrm>
            <a:off x="1" y="-1"/>
            <a:ext cx="12192000" cy="144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2E7AB0C2-FD94-4207-84A2-F6ED87F8F59A}"/>
              </a:ext>
            </a:extLst>
          </p:cNvPr>
          <p:cNvSpPr/>
          <p:nvPr userDrawn="1"/>
        </p:nvSpPr>
        <p:spPr>
          <a:xfrm>
            <a:off x="83114" y="2"/>
            <a:ext cx="1676403" cy="914401"/>
          </a:xfrm>
          <a:custGeom>
            <a:avLst/>
            <a:gdLst>
              <a:gd name="connsiteX0" fmla="*/ 76200 w 1676402"/>
              <a:gd name="connsiteY0" fmla="*/ 0 h 914401"/>
              <a:gd name="connsiteX1" fmla="*/ 1600202 w 1676402"/>
              <a:gd name="connsiteY1" fmla="*/ 0 h 914401"/>
              <a:gd name="connsiteX2" fmla="*/ 1676402 w 1676402"/>
              <a:gd name="connsiteY2" fmla="*/ 76200 h 914401"/>
              <a:gd name="connsiteX3" fmla="*/ 838201 w 1676402"/>
              <a:gd name="connsiteY3" fmla="*/ 914401 h 914401"/>
              <a:gd name="connsiteX4" fmla="*/ 0 w 1676402"/>
              <a:gd name="connsiteY4" fmla="*/ 76200 h 914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2" h="914401">
                <a:moveTo>
                  <a:pt x="76200" y="0"/>
                </a:moveTo>
                <a:lnTo>
                  <a:pt x="1600202" y="0"/>
                </a:lnTo>
                <a:lnTo>
                  <a:pt x="1676402" y="76200"/>
                </a:lnTo>
                <a:lnTo>
                  <a:pt x="838201" y="914401"/>
                </a:lnTo>
                <a:lnTo>
                  <a:pt x="0" y="76200"/>
                </a:lnTo>
                <a:close/>
              </a:path>
            </a:pathLst>
          </a:custGeom>
          <a:solidFill>
            <a:srgbClr val="0187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菱形 9">
            <a:extLst>
              <a:ext uri="{FF2B5EF4-FFF2-40B4-BE49-F238E27FC236}">
                <a16:creationId xmlns:a16="http://schemas.microsoft.com/office/drawing/2014/main" id="{420DFCEC-C31F-4B19-8188-4A0B6DAC7476}"/>
              </a:ext>
            </a:extLst>
          </p:cNvPr>
          <p:cNvSpPr/>
          <p:nvPr/>
        </p:nvSpPr>
        <p:spPr>
          <a:xfrm>
            <a:off x="83117" y="222629"/>
            <a:ext cx="621545" cy="621545"/>
          </a:xfrm>
          <a:prstGeom prst="diamond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5DDEFA6-3FC5-43C1-9B84-FAEA11BACE99}"/>
              </a:ext>
            </a:extLst>
          </p:cNvPr>
          <p:cNvSpPr/>
          <p:nvPr/>
        </p:nvSpPr>
        <p:spPr>
          <a:xfrm>
            <a:off x="1" y="6715376"/>
            <a:ext cx="12192000" cy="144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2" name="文字方塊 11"/>
          <p:cNvSpPr txBox="1"/>
          <p:nvPr userDrawn="1"/>
        </p:nvSpPr>
        <p:spPr>
          <a:xfrm>
            <a:off x="11784849" y="6448822"/>
            <a:ext cx="914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3E3C2A6-8B5C-4BF7-BCFB-8360FA5176DD}" type="slidenum">
              <a:rPr lang="zh-TW" altLang="en-US" sz="1600" smtClean="0"/>
              <a:t>‹#›</a:t>
            </a:fld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61160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  <p:sldLayoutId id="2147483853" r:id="rId13"/>
    <p:sldLayoutId id="2147483860" r:id="rId14"/>
    <p:sldLayoutId id="2147483859" r:id="rId15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5.x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50.png"/><Relationship Id="rId18" Type="http://schemas.openxmlformats.org/officeDocument/2006/relationships/image" Target="../media/image55.png"/><Relationship Id="rId3" Type="http://schemas.openxmlformats.org/officeDocument/2006/relationships/image" Target="../media/image40.png"/><Relationship Id="rId21" Type="http://schemas.openxmlformats.org/officeDocument/2006/relationships/image" Target="../media/image58.png"/><Relationship Id="rId7" Type="http://schemas.openxmlformats.org/officeDocument/2006/relationships/image" Target="../media/image44.png"/><Relationship Id="rId12" Type="http://schemas.openxmlformats.org/officeDocument/2006/relationships/image" Target="../media/image49.png"/><Relationship Id="rId17" Type="http://schemas.openxmlformats.org/officeDocument/2006/relationships/image" Target="../media/image54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53.png"/><Relationship Id="rId20" Type="http://schemas.openxmlformats.org/officeDocument/2006/relationships/image" Target="../media/image5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3.pn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5" Type="http://schemas.openxmlformats.org/officeDocument/2006/relationships/image" Target="../media/image52.png"/><Relationship Id="rId10" Type="http://schemas.openxmlformats.org/officeDocument/2006/relationships/image" Target="../media/image47.png"/><Relationship Id="rId19" Type="http://schemas.openxmlformats.org/officeDocument/2006/relationships/image" Target="../media/image56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Relationship Id="rId14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13" Type="http://schemas.openxmlformats.org/officeDocument/2006/relationships/image" Target="../media/image67.png"/><Relationship Id="rId18" Type="http://schemas.openxmlformats.org/officeDocument/2006/relationships/image" Target="../media/image71.png"/><Relationship Id="rId3" Type="http://schemas.openxmlformats.org/officeDocument/2006/relationships/image" Target="../media/image59.png"/><Relationship Id="rId21" Type="http://schemas.openxmlformats.org/officeDocument/2006/relationships/image" Target="../media/image74.png"/><Relationship Id="rId7" Type="http://schemas.openxmlformats.org/officeDocument/2006/relationships/image" Target="../media/image63.png"/><Relationship Id="rId12" Type="http://schemas.openxmlformats.org/officeDocument/2006/relationships/image" Target="../media/image66.png"/><Relationship Id="rId17" Type="http://schemas.openxmlformats.org/officeDocument/2006/relationships/image" Target="../media/image70.pn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69.png"/><Relationship Id="rId20" Type="http://schemas.openxmlformats.org/officeDocument/2006/relationships/image" Target="../media/image7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2.png"/><Relationship Id="rId11" Type="http://schemas.openxmlformats.org/officeDocument/2006/relationships/image" Target="../media/image65.png"/><Relationship Id="rId5" Type="http://schemas.openxmlformats.org/officeDocument/2006/relationships/image" Target="../media/image61.png"/><Relationship Id="rId15" Type="http://schemas.openxmlformats.org/officeDocument/2006/relationships/image" Target="../media/image50.png"/><Relationship Id="rId10" Type="http://schemas.openxmlformats.org/officeDocument/2006/relationships/image" Target="../media/image57.png"/><Relationship Id="rId19" Type="http://schemas.openxmlformats.org/officeDocument/2006/relationships/image" Target="../media/image72.png"/><Relationship Id="rId4" Type="http://schemas.openxmlformats.org/officeDocument/2006/relationships/image" Target="../media/image60.png"/><Relationship Id="rId9" Type="http://schemas.openxmlformats.org/officeDocument/2006/relationships/image" Target="../media/image56.png"/><Relationship Id="rId14" Type="http://schemas.openxmlformats.org/officeDocument/2006/relationships/image" Target="../media/image68.png"/><Relationship Id="rId22" Type="http://schemas.openxmlformats.org/officeDocument/2006/relationships/image" Target="../media/image7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image" Target="../media/image76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3" Type="http://schemas.openxmlformats.org/officeDocument/2006/relationships/image" Target="../media/image82.png"/><Relationship Id="rId7" Type="http://schemas.openxmlformats.org/officeDocument/2006/relationships/image" Target="../media/image86.png"/><Relationship Id="rId12" Type="http://schemas.openxmlformats.org/officeDocument/2006/relationships/image" Target="../media/image9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5.png"/><Relationship Id="rId11" Type="http://schemas.openxmlformats.org/officeDocument/2006/relationships/image" Target="../media/image90.png"/><Relationship Id="rId5" Type="http://schemas.openxmlformats.org/officeDocument/2006/relationships/image" Target="../media/image84.png"/><Relationship Id="rId10" Type="http://schemas.openxmlformats.org/officeDocument/2006/relationships/image" Target="../media/image89.png"/><Relationship Id="rId4" Type="http://schemas.openxmlformats.org/officeDocument/2006/relationships/image" Target="../media/image83.png"/><Relationship Id="rId9" Type="http://schemas.openxmlformats.org/officeDocument/2006/relationships/image" Target="../media/image8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13" Type="http://schemas.openxmlformats.org/officeDocument/2006/relationships/image" Target="../media/image99.png"/><Relationship Id="rId3" Type="http://schemas.openxmlformats.org/officeDocument/2006/relationships/image" Target="../media/image82.png"/><Relationship Id="rId7" Type="http://schemas.openxmlformats.org/officeDocument/2006/relationships/image" Target="../media/image93.png"/><Relationship Id="rId12" Type="http://schemas.openxmlformats.org/officeDocument/2006/relationships/image" Target="../media/image9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8.png"/><Relationship Id="rId11" Type="http://schemas.openxmlformats.org/officeDocument/2006/relationships/image" Target="../media/image97.png"/><Relationship Id="rId5" Type="http://schemas.openxmlformats.org/officeDocument/2006/relationships/image" Target="../media/image92.png"/><Relationship Id="rId10" Type="http://schemas.openxmlformats.org/officeDocument/2006/relationships/image" Target="../media/image96.png"/><Relationship Id="rId4" Type="http://schemas.openxmlformats.org/officeDocument/2006/relationships/image" Target="../media/image84.png"/><Relationship Id="rId9" Type="http://schemas.openxmlformats.org/officeDocument/2006/relationships/image" Target="../media/image95.png"/><Relationship Id="rId14" Type="http://schemas.openxmlformats.org/officeDocument/2006/relationships/image" Target="../media/image10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13" Type="http://schemas.openxmlformats.org/officeDocument/2006/relationships/image" Target="../media/image82.png"/><Relationship Id="rId3" Type="http://schemas.openxmlformats.org/officeDocument/2006/relationships/image" Target="../media/image101.png"/><Relationship Id="rId7" Type="http://schemas.openxmlformats.org/officeDocument/2006/relationships/image" Target="../media/image95.png"/><Relationship Id="rId12" Type="http://schemas.openxmlformats.org/officeDocument/2006/relationships/image" Target="../media/image10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4.png"/><Relationship Id="rId11" Type="http://schemas.openxmlformats.org/officeDocument/2006/relationships/image" Target="../media/image108.png"/><Relationship Id="rId5" Type="http://schemas.openxmlformats.org/officeDocument/2006/relationships/image" Target="../media/image103.png"/><Relationship Id="rId10" Type="http://schemas.openxmlformats.org/officeDocument/2006/relationships/image" Target="../media/image107.png"/><Relationship Id="rId4" Type="http://schemas.openxmlformats.org/officeDocument/2006/relationships/image" Target="../media/image102.png"/><Relationship Id="rId9" Type="http://schemas.openxmlformats.org/officeDocument/2006/relationships/image" Target="../media/image10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13" Type="http://schemas.openxmlformats.org/officeDocument/2006/relationships/image" Target="../media/image111.png"/><Relationship Id="rId3" Type="http://schemas.openxmlformats.org/officeDocument/2006/relationships/image" Target="../media/image101.png"/><Relationship Id="rId7" Type="http://schemas.openxmlformats.org/officeDocument/2006/relationships/image" Target="../media/image95.png"/><Relationship Id="rId12" Type="http://schemas.openxmlformats.org/officeDocument/2006/relationships/image" Target="../media/image8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4.png"/><Relationship Id="rId11" Type="http://schemas.openxmlformats.org/officeDocument/2006/relationships/image" Target="../media/image108.png"/><Relationship Id="rId5" Type="http://schemas.openxmlformats.org/officeDocument/2006/relationships/image" Target="../media/image103.png"/><Relationship Id="rId10" Type="http://schemas.openxmlformats.org/officeDocument/2006/relationships/image" Target="../media/image107.png"/><Relationship Id="rId4" Type="http://schemas.openxmlformats.org/officeDocument/2006/relationships/image" Target="../media/image110.png"/><Relationship Id="rId9" Type="http://schemas.openxmlformats.org/officeDocument/2006/relationships/image" Target="../media/image10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114.png"/><Relationship Id="rId7" Type="http://schemas.openxmlformats.org/officeDocument/2006/relationships/image" Target="../media/image42.png"/><Relationship Id="rId12" Type="http://schemas.openxmlformats.org/officeDocument/2006/relationships/image" Target="../media/image1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0.png"/><Relationship Id="rId11" Type="http://schemas.openxmlformats.org/officeDocument/2006/relationships/image" Target="../media/image118.png"/><Relationship Id="rId5" Type="http://schemas.openxmlformats.org/officeDocument/2006/relationships/image" Target="../media/image115.png"/><Relationship Id="rId10" Type="http://schemas.openxmlformats.org/officeDocument/2006/relationships/image" Target="../media/image117.png"/><Relationship Id="rId4" Type="http://schemas.openxmlformats.org/officeDocument/2006/relationships/image" Target="../media/image82.png"/><Relationship Id="rId9" Type="http://schemas.openxmlformats.org/officeDocument/2006/relationships/image" Target="../media/image1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3.png"/><Relationship Id="rId5" Type="http://schemas.openxmlformats.org/officeDocument/2006/relationships/image" Target="../media/image122.png"/><Relationship Id="rId4" Type="http://schemas.openxmlformats.org/officeDocument/2006/relationships/image" Target="../media/image12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image" Target="../media/image44.png"/><Relationship Id="rId7" Type="http://schemas.openxmlformats.org/officeDocument/2006/relationships/image" Target="../media/image127.png"/><Relationship Id="rId12" Type="http://schemas.openxmlformats.org/officeDocument/2006/relationships/image" Target="../media/image1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6.png"/><Relationship Id="rId11" Type="http://schemas.openxmlformats.org/officeDocument/2006/relationships/image" Target="../media/image131.png"/><Relationship Id="rId5" Type="http://schemas.openxmlformats.org/officeDocument/2006/relationships/image" Target="../media/image125.png"/><Relationship Id="rId10" Type="http://schemas.openxmlformats.org/officeDocument/2006/relationships/image" Target="../media/image130.png"/><Relationship Id="rId4" Type="http://schemas.openxmlformats.org/officeDocument/2006/relationships/image" Target="../media/image124.png"/><Relationship Id="rId9" Type="http://schemas.openxmlformats.org/officeDocument/2006/relationships/image" Target="../media/image12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png"/><Relationship Id="rId3" Type="http://schemas.openxmlformats.org/officeDocument/2006/relationships/image" Target="../media/image124.png"/><Relationship Id="rId7" Type="http://schemas.openxmlformats.org/officeDocument/2006/relationships/image" Target="../media/image1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7.png"/><Relationship Id="rId11" Type="http://schemas.openxmlformats.org/officeDocument/2006/relationships/image" Target="../media/image136.png"/><Relationship Id="rId5" Type="http://schemas.openxmlformats.org/officeDocument/2006/relationships/image" Target="../media/image126.png"/><Relationship Id="rId10" Type="http://schemas.openxmlformats.org/officeDocument/2006/relationships/image" Target="../media/image135.png"/><Relationship Id="rId4" Type="http://schemas.openxmlformats.org/officeDocument/2006/relationships/image" Target="../media/image125.png"/><Relationship Id="rId9" Type="http://schemas.openxmlformats.org/officeDocument/2006/relationships/image" Target="../media/image13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png"/><Relationship Id="rId13" Type="http://schemas.openxmlformats.org/officeDocument/2006/relationships/image" Target="../media/image143.png"/><Relationship Id="rId18" Type="http://schemas.openxmlformats.org/officeDocument/2006/relationships/image" Target="../media/image144.png"/><Relationship Id="rId3" Type="http://schemas.openxmlformats.org/officeDocument/2006/relationships/image" Target="../media/image124.png"/><Relationship Id="rId21" Type="http://schemas.openxmlformats.org/officeDocument/2006/relationships/image" Target="../media/image146.png"/><Relationship Id="rId7" Type="http://schemas.openxmlformats.org/officeDocument/2006/relationships/image" Target="../media/image138.png"/><Relationship Id="rId12" Type="http://schemas.openxmlformats.org/officeDocument/2006/relationships/image" Target="../media/image142.png"/><Relationship Id="rId17" Type="http://schemas.openxmlformats.org/officeDocument/2006/relationships/image" Target="../media/image108.png"/><Relationship Id="rId2" Type="http://schemas.openxmlformats.org/officeDocument/2006/relationships/notesSlide" Target="../notesSlides/notesSlide25.xml"/><Relationship Id="rId16" Type="http://schemas.openxmlformats.org/officeDocument/2006/relationships/image" Target="../media/image107.png"/><Relationship Id="rId20" Type="http://schemas.openxmlformats.org/officeDocument/2006/relationships/image" Target="../media/image14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7.png"/><Relationship Id="rId11" Type="http://schemas.openxmlformats.org/officeDocument/2006/relationships/image" Target="../media/image141.png"/><Relationship Id="rId5" Type="http://schemas.openxmlformats.org/officeDocument/2006/relationships/image" Target="../media/image126.png"/><Relationship Id="rId15" Type="http://schemas.openxmlformats.org/officeDocument/2006/relationships/image" Target="../media/image106.png"/><Relationship Id="rId10" Type="http://schemas.openxmlformats.org/officeDocument/2006/relationships/image" Target="../media/image127.png"/><Relationship Id="rId19" Type="http://schemas.openxmlformats.org/officeDocument/2006/relationships/image" Target="../media/image128.png"/><Relationship Id="rId4" Type="http://schemas.openxmlformats.org/officeDocument/2006/relationships/image" Target="../media/image125.png"/><Relationship Id="rId9" Type="http://schemas.openxmlformats.org/officeDocument/2006/relationships/image" Target="../media/image140.png"/><Relationship Id="rId14" Type="http://schemas.openxmlformats.org/officeDocument/2006/relationships/image" Target="../media/image95.png"/><Relationship Id="rId22" Type="http://schemas.openxmlformats.org/officeDocument/2006/relationships/image" Target="../media/image14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1.png"/><Relationship Id="rId5" Type="http://schemas.openxmlformats.org/officeDocument/2006/relationships/image" Target="../media/image150.png"/><Relationship Id="rId4" Type="http://schemas.openxmlformats.org/officeDocument/2006/relationships/image" Target="../media/image14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15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8.png"/><Relationship Id="rId5" Type="http://schemas.openxmlformats.org/officeDocument/2006/relationships/image" Target="../media/image157.png"/><Relationship Id="rId4" Type="http://schemas.openxmlformats.org/officeDocument/2006/relationships/image" Target="../media/image15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png"/><Relationship Id="rId7" Type="http://schemas.openxmlformats.org/officeDocument/2006/relationships/image" Target="../media/image16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2.svg"/><Relationship Id="rId5" Type="http://schemas.openxmlformats.org/officeDocument/2006/relationships/image" Target="../media/image161.png"/><Relationship Id="rId4" Type="http://schemas.openxmlformats.org/officeDocument/2006/relationships/image" Target="../media/image16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microsoft.com/office/2007/relationships/hdphoto" Target="../media/hdphoto1.wdp"/><Relationship Id="rId18" Type="http://schemas.openxmlformats.org/officeDocument/2006/relationships/image" Target="../media/image24.jpe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17" Type="http://schemas.microsoft.com/office/2007/relationships/hdphoto" Target="../media/hdphoto3.wdp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5" Type="http://schemas.microsoft.com/office/2007/relationships/hdphoto" Target="../media/hdphoto2.wdp"/><Relationship Id="rId10" Type="http://schemas.openxmlformats.org/officeDocument/2006/relationships/image" Target="../media/image19.png"/><Relationship Id="rId19" Type="http://schemas.openxmlformats.org/officeDocument/2006/relationships/image" Target="../media/image25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jpeg"/><Relationship Id="rId9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4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物件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16" imgH="216" progId="TCLayout.ActiveDocument.1">
                  <p:embed/>
                </p:oleObj>
              </mc:Choice>
              <mc:Fallback>
                <p:oleObj name="think-cell Slide" r:id="rId4" imgW="216" imgH="216" progId="TCLayout.ActiveDocument.1">
                  <p:embed/>
                  <p:pic>
                    <p:nvPicPr>
                      <p:cNvPr id="5" name="物件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2415126"/>
            <a:ext cx="9144000" cy="1248745"/>
          </a:xfrm>
        </p:spPr>
        <p:txBody>
          <a:bodyPr anchor="ctr">
            <a:noAutofit/>
          </a:bodyPr>
          <a:lstStyle/>
          <a:p>
            <a:pPr algn="l"/>
            <a:r>
              <a:rPr lang="zh-TW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強化學習初探</a:t>
            </a:r>
            <a:r>
              <a:rPr lang="zh-TW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 從學習流程到決策模型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789144"/>
            <a:ext cx="9144000" cy="406925"/>
          </a:xfrm>
        </p:spPr>
        <p:txBody>
          <a:bodyPr>
            <a:normAutofit/>
          </a:bodyPr>
          <a:lstStyle/>
          <a:p>
            <a:pPr algn="l"/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場外監控組 張遠耀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FD8116E-3BAF-4270-9E3F-78E707A07CAE}"/>
              </a:ext>
            </a:extLst>
          </p:cNvPr>
          <p:cNvGrpSpPr/>
          <p:nvPr/>
        </p:nvGrpSpPr>
        <p:grpSpPr>
          <a:xfrm>
            <a:off x="1627693" y="4233976"/>
            <a:ext cx="1292716" cy="353942"/>
            <a:chOff x="1420137" y="3798194"/>
            <a:chExt cx="1859634" cy="481248"/>
          </a:xfrm>
          <a:solidFill>
            <a:srgbClr val="DA2028">
              <a:alpha val="80000"/>
            </a:srgbClr>
          </a:solidFill>
        </p:grpSpPr>
        <p:sp>
          <p:nvSpPr>
            <p:cNvPr id="7" name="矩形: 圆角 11">
              <a:extLst>
                <a:ext uri="{FF2B5EF4-FFF2-40B4-BE49-F238E27FC236}">
                  <a16:creationId xmlns:a16="http://schemas.microsoft.com/office/drawing/2014/main" id="{E4D1773E-8ABC-4408-AA10-F962CFE54967}"/>
                </a:ext>
              </a:extLst>
            </p:cNvPr>
            <p:cNvSpPr/>
            <p:nvPr/>
          </p:nvSpPr>
          <p:spPr>
            <a:xfrm rot="16200000" flipH="1">
              <a:off x="2110155" y="3109826"/>
              <a:ext cx="479598" cy="1859634"/>
            </a:xfrm>
            <a:prstGeom prst="roundRect">
              <a:avLst>
                <a:gd name="adj" fmla="val 41962"/>
              </a:avLst>
            </a:prstGeom>
            <a:solidFill>
              <a:srgbClr val="008FC7"/>
            </a:solidFill>
            <a:ln w="19050">
              <a:noFill/>
            </a:ln>
            <a:effectLst>
              <a:outerShdw blurRad="127000" algn="ctr" rotWithShape="0">
                <a:srgbClr val="3C5CE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8" name="文本框 12">
              <a:extLst>
                <a:ext uri="{FF2B5EF4-FFF2-40B4-BE49-F238E27FC236}">
                  <a16:creationId xmlns:a16="http://schemas.microsoft.com/office/drawing/2014/main" id="{0CB939E1-4FD6-4687-BAE7-24BBC7E84BBE}"/>
                </a:ext>
              </a:extLst>
            </p:cNvPr>
            <p:cNvSpPr txBox="1"/>
            <p:nvPr/>
          </p:nvSpPr>
          <p:spPr>
            <a:xfrm flipH="1">
              <a:off x="1527191" y="3798194"/>
              <a:ext cx="1660807" cy="4603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lt"/>
                  <a:ea typeface="微软雅黑"/>
                  <a:cs typeface="+mn-ea"/>
                  <a:sym typeface="+mn-lt"/>
                </a:rPr>
                <a:t>2025.3.18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微软雅黑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1389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2.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強化學習訓練架構</a:t>
            </a:r>
          </a:p>
        </p:txBody>
      </p:sp>
      <p:sp>
        <p:nvSpPr>
          <p:cNvPr id="82" name="文字方塊 81">
            <a:extLst>
              <a:ext uri="{FF2B5EF4-FFF2-40B4-BE49-F238E27FC236}">
                <a16:creationId xmlns:a16="http://schemas.microsoft.com/office/drawing/2014/main" id="{BA753C65-9E74-4FEF-BF5F-D9F1274D1688}"/>
              </a:ext>
            </a:extLst>
          </p:cNvPr>
          <p:cNvSpPr txBox="1"/>
          <p:nvPr/>
        </p:nvSpPr>
        <p:spPr>
          <a:xfrm>
            <a:off x="4851586" y="1067705"/>
            <a:ext cx="632169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Actor</a:t>
            </a:r>
          </a:p>
        </p:txBody>
      </p:sp>
      <p:sp>
        <p:nvSpPr>
          <p:cNvPr id="83" name="文字方塊 82">
            <a:extLst>
              <a:ext uri="{FF2B5EF4-FFF2-40B4-BE49-F238E27FC236}">
                <a16:creationId xmlns:a16="http://schemas.microsoft.com/office/drawing/2014/main" id="{54CB9FBF-495A-410B-83F3-A19C753EDE09}"/>
              </a:ext>
            </a:extLst>
          </p:cNvPr>
          <p:cNvSpPr txBox="1"/>
          <p:nvPr/>
        </p:nvSpPr>
        <p:spPr>
          <a:xfrm>
            <a:off x="8560151" y="2494498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88E4F054-D4B0-4EBD-9AD7-DC901B8485C0}"/>
              </a:ext>
            </a:extLst>
          </p:cNvPr>
          <p:cNvSpPr txBox="1"/>
          <p:nvPr/>
        </p:nvSpPr>
        <p:spPr>
          <a:xfrm>
            <a:off x="4609055" y="4816024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3B64BC20-296A-4CF6-9A3E-EFFE13F1456F}"/>
              </a:ext>
            </a:extLst>
          </p:cNvPr>
          <p:cNvSpPr txBox="1"/>
          <p:nvPr/>
        </p:nvSpPr>
        <p:spPr>
          <a:xfrm>
            <a:off x="945939" y="2500555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0CF17823-8B8F-47BE-9DDC-E0B9032CBD32}"/>
              </a:ext>
            </a:extLst>
          </p:cNvPr>
          <p:cNvSpPr txBox="1"/>
          <p:nvPr/>
        </p:nvSpPr>
        <p:spPr>
          <a:xfrm>
            <a:off x="4755306" y="2498954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pic>
        <p:nvPicPr>
          <p:cNvPr id="87" name="圖片 86">
            <a:extLst>
              <a:ext uri="{FF2B5EF4-FFF2-40B4-BE49-F238E27FC236}">
                <a16:creationId xmlns:a16="http://schemas.microsoft.com/office/drawing/2014/main" id="{23492F43-84C6-4C2F-B7EA-0592B9A35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41" y="3044672"/>
            <a:ext cx="1435100" cy="1401725"/>
          </a:xfrm>
          <a:prstGeom prst="rect">
            <a:avLst/>
          </a:prstGeom>
        </p:spPr>
      </p:pic>
      <p:sp>
        <p:nvSpPr>
          <p:cNvPr id="88" name="文字方塊 87">
            <a:extLst>
              <a:ext uri="{FF2B5EF4-FFF2-40B4-BE49-F238E27FC236}">
                <a16:creationId xmlns:a16="http://schemas.microsoft.com/office/drawing/2014/main" id="{4D055DF4-B92C-4363-A95B-6B19226FC305}"/>
              </a:ext>
            </a:extLst>
          </p:cNvPr>
          <p:cNvSpPr txBox="1"/>
          <p:nvPr/>
        </p:nvSpPr>
        <p:spPr>
          <a:xfrm>
            <a:off x="4585202" y="5028293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太空侵略者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89" name="群組 88">
            <a:extLst>
              <a:ext uri="{FF2B5EF4-FFF2-40B4-BE49-F238E27FC236}">
                <a16:creationId xmlns:a16="http://schemas.microsoft.com/office/drawing/2014/main" id="{806EF0F0-E133-4B8C-BCE5-32EDA8F28ACC}"/>
              </a:ext>
            </a:extLst>
          </p:cNvPr>
          <p:cNvGrpSpPr/>
          <p:nvPr/>
        </p:nvGrpSpPr>
        <p:grpSpPr>
          <a:xfrm>
            <a:off x="8322222" y="2826789"/>
            <a:ext cx="1503333" cy="917458"/>
            <a:chOff x="8753671" y="3271934"/>
            <a:chExt cx="1503333" cy="917458"/>
          </a:xfrm>
        </p:grpSpPr>
        <p:grpSp>
          <p:nvGrpSpPr>
            <p:cNvPr id="90" name="群組 89">
              <a:extLst>
                <a:ext uri="{FF2B5EF4-FFF2-40B4-BE49-F238E27FC236}">
                  <a16:creationId xmlns:a16="http://schemas.microsoft.com/office/drawing/2014/main" id="{5976D145-4F08-4C83-BF58-0BB325B01359}"/>
                </a:ext>
              </a:extLst>
            </p:cNvPr>
            <p:cNvGrpSpPr/>
            <p:nvPr/>
          </p:nvGrpSpPr>
          <p:grpSpPr>
            <a:xfrm>
              <a:off x="9087204" y="3881117"/>
              <a:ext cx="324000" cy="307452"/>
              <a:chOff x="8960744" y="3429001"/>
              <a:chExt cx="324000" cy="307452"/>
            </a:xfrm>
          </p:grpSpPr>
          <p:sp>
            <p:nvSpPr>
              <p:cNvPr id="100" name="箭號: 向右 99">
                <a:extLst>
                  <a:ext uri="{FF2B5EF4-FFF2-40B4-BE49-F238E27FC236}">
                    <a16:creationId xmlns:a16="http://schemas.microsoft.com/office/drawing/2014/main" id="{2DF29B4B-E261-4C71-93BB-E8AB195EB3C2}"/>
                  </a:ext>
                </a:extLst>
              </p:cNvPr>
              <p:cNvSpPr/>
              <p:nvPr/>
            </p:nvSpPr>
            <p:spPr>
              <a:xfrm flipH="1">
                <a:off x="8960744" y="3429001"/>
                <a:ext cx="324000" cy="307452"/>
              </a:xfrm>
              <a:prstGeom prst="rightArrow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101" name="箭號: 向右 100">
                <a:extLst>
                  <a:ext uri="{FF2B5EF4-FFF2-40B4-BE49-F238E27FC236}">
                    <a16:creationId xmlns:a16="http://schemas.microsoft.com/office/drawing/2014/main" id="{B9C8B35A-AD9B-45F7-819F-842EC0633925}"/>
                  </a:ext>
                </a:extLst>
              </p:cNvPr>
              <p:cNvSpPr/>
              <p:nvPr/>
            </p:nvSpPr>
            <p:spPr>
              <a:xfrm flipH="1">
                <a:off x="9017356" y="3499982"/>
                <a:ext cx="267388" cy="167134"/>
              </a:xfrm>
              <a:prstGeom prst="rightArrow">
                <a:avLst/>
              </a:prstGeom>
              <a:solidFill>
                <a:srgbClr val="93E3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91" name="群組 90">
              <a:extLst>
                <a:ext uri="{FF2B5EF4-FFF2-40B4-BE49-F238E27FC236}">
                  <a16:creationId xmlns:a16="http://schemas.microsoft.com/office/drawing/2014/main" id="{B6D2DFE0-672C-42AC-B245-28BCDD4052AB}"/>
                </a:ext>
              </a:extLst>
            </p:cNvPr>
            <p:cNvGrpSpPr/>
            <p:nvPr/>
          </p:nvGrpSpPr>
          <p:grpSpPr>
            <a:xfrm rot="10800000">
              <a:off x="9616972" y="3881940"/>
              <a:ext cx="324000" cy="307452"/>
              <a:chOff x="8960744" y="3429001"/>
              <a:chExt cx="324000" cy="307452"/>
            </a:xfrm>
          </p:grpSpPr>
          <p:sp>
            <p:nvSpPr>
              <p:cNvPr id="98" name="箭號: 向右 97">
                <a:extLst>
                  <a:ext uri="{FF2B5EF4-FFF2-40B4-BE49-F238E27FC236}">
                    <a16:creationId xmlns:a16="http://schemas.microsoft.com/office/drawing/2014/main" id="{3CCDB85A-A21A-4572-9915-F6CEB7CED4A4}"/>
                  </a:ext>
                </a:extLst>
              </p:cNvPr>
              <p:cNvSpPr/>
              <p:nvPr/>
            </p:nvSpPr>
            <p:spPr>
              <a:xfrm flipH="1">
                <a:off x="8960744" y="3429001"/>
                <a:ext cx="324000" cy="307452"/>
              </a:xfrm>
              <a:prstGeom prst="rightArrow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9" name="箭號: 向右 98">
                <a:extLst>
                  <a:ext uri="{FF2B5EF4-FFF2-40B4-BE49-F238E27FC236}">
                    <a16:creationId xmlns:a16="http://schemas.microsoft.com/office/drawing/2014/main" id="{5354197E-189E-4614-939D-BFB56EDBEC2F}"/>
                  </a:ext>
                </a:extLst>
              </p:cNvPr>
              <p:cNvSpPr/>
              <p:nvPr/>
            </p:nvSpPr>
            <p:spPr>
              <a:xfrm flipH="1">
                <a:off x="9017356" y="3499982"/>
                <a:ext cx="267388" cy="167134"/>
              </a:xfrm>
              <a:prstGeom prst="rightArrow">
                <a:avLst/>
              </a:prstGeom>
              <a:solidFill>
                <a:srgbClr val="93E3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92" name="群組 91">
              <a:extLst>
                <a:ext uri="{FF2B5EF4-FFF2-40B4-BE49-F238E27FC236}">
                  <a16:creationId xmlns:a16="http://schemas.microsoft.com/office/drawing/2014/main" id="{0D89AB44-23BF-44A5-935D-F35FD965D268}"/>
                </a:ext>
              </a:extLst>
            </p:cNvPr>
            <p:cNvGrpSpPr/>
            <p:nvPr/>
          </p:nvGrpSpPr>
          <p:grpSpPr>
            <a:xfrm rot="5400000">
              <a:off x="9352910" y="3548544"/>
              <a:ext cx="324000" cy="307452"/>
              <a:chOff x="8960744" y="3429001"/>
              <a:chExt cx="324000" cy="307452"/>
            </a:xfrm>
          </p:grpSpPr>
          <p:sp>
            <p:nvSpPr>
              <p:cNvPr id="96" name="箭號: 向右 95">
                <a:extLst>
                  <a:ext uri="{FF2B5EF4-FFF2-40B4-BE49-F238E27FC236}">
                    <a16:creationId xmlns:a16="http://schemas.microsoft.com/office/drawing/2014/main" id="{8185C222-790D-4C36-9849-A48F23DA6F40}"/>
                  </a:ext>
                </a:extLst>
              </p:cNvPr>
              <p:cNvSpPr/>
              <p:nvPr/>
            </p:nvSpPr>
            <p:spPr>
              <a:xfrm flipH="1">
                <a:off x="8960744" y="3429001"/>
                <a:ext cx="324000" cy="307452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7" name="箭號: 向右 96">
                <a:extLst>
                  <a:ext uri="{FF2B5EF4-FFF2-40B4-BE49-F238E27FC236}">
                    <a16:creationId xmlns:a16="http://schemas.microsoft.com/office/drawing/2014/main" id="{F6A36D82-5270-4AFD-94C0-4B846098221E}"/>
                  </a:ext>
                </a:extLst>
              </p:cNvPr>
              <p:cNvSpPr/>
              <p:nvPr/>
            </p:nvSpPr>
            <p:spPr>
              <a:xfrm flipH="1">
                <a:off x="9017356" y="3499982"/>
                <a:ext cx="267388" cy="167134"/>
              </a:xfrm>
              <a:prstGeom prst="rightArrow">
                <a:avLst/>
              </a:prstGeom>
              <a:solidFill>
                <a:srgbClr val="FF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sp>
          <p:nvSpPr>
            <p:cNvPr id="93" name="文字方塊 92">
              <a:extLst>
                <a:ext uri="{FF2B5EF4-FFF2-40B4-BE49-F238E27FC236}">
                  <a16:creationId xmlns:a16="http://schemas.microsoft.com/office/drawing/2014/main" id="{1053C819-A5D6-46C1-8980-0B4B151911BE}"/>
                </a:ext>
              </a:extLst>
            </p:cNvPr>
            <p:cNvSpPr txBox="1"/>
            <p:nvPr/>
          </p:nvSpPr>
          <p:spPr>
            <a:xfrm>
              <a:off x="8753671" y="3896343"/>
              <a:ext cx="32400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左</a:t>
              </a:r>
              <a:endPara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4" name="文字方塊 93">
              <a:extLst>
                <a:ext uri="{FF2B5EF4-FFF2-40B4-BE49-F238E27FC236}">
                  <a16:creationId xmlns:a16="http://schemas.microsoft.com/office/drawing/2014/main" id="{A7A83307-E1E6-4AF5-A068-058ADE92474C}"/>
                </a:ext>
              </a:extLst>
            </p:cNvPr>
            <p:cNvSpPr txBox="1"/>
            <p:nvPr/>
          </p:nvSpPr>
          <p:spPr>
            <a:xfrm>
              <a:off x="9933004" y="3902519"/>
              <a:ext cx="32400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右</a:t>
              </a:r>
              <a:endPara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860F703E-2B72-4D37-99BA-AC7607AA1AEF}"/>
                </a:ext>
              </a:extLst>
            </p:cNvPr>
            <p:cNvSpPr txBox="1"/>
            <p:nvPr/>
          </p:nvSpPr>
          <p:spPr>
            <a:xfrm>
              <a:off x="9229055" y="3271934"/>
              <a:ext cx="560231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開火</a:t>
              </a:r>
              <a:endPara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102" name="圖片 101">
            <a:extLst>
              <a:ext uri="{FF2B5EF4-FFF2-40B4-BE49-F238E27FC236}">
                <a16:creationId xmlns:a16="http://schemas.microsoft.com/office/drawing/2014/main" id="{57D04F26-8CE4-4BCB-8620-F2AB99E532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1608" y="1678853"/>
            <a:ext cx="1060249" cy="409337"/>
          </a:xfrm>
          <a:prstGeom prst="rect">
            <a:avLst/>
          </a:prstGeom>
        </p:spPr>
      </p:pic>
      <p:sp>
        <p:nvSpPr>
          <p:cNvPr id="103" name="文字方塊 102">
            <a:extLst>
              <a:ext uri="{FF2B5EF4-FFF2-40B4-BE49-F238E27FC236}">
                <a16:creationId xmlns:a16="http://schemas.microsoft.com/office/drawing/2014/main" id="{1392E059-E133-4C6B-B7D6-4672793B0A52}"/>
              </a:ext>
            </a:extLst>
          </p:cNvPr>
          <p:cNvSpPr txBox="1"/>
          <p:nvPr/>
        </p:nvSpPr>
        <p:spPr>
          <a:xfrm>
            <a:off x="4075864" y="1378752"/>
            <a:ext cx="218361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接收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output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的模型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04" name="群組 103">
            <a:extLst>
              <a:ext uri="{FF2B5EF4-FFF2-40B4-BE49-F238E27FC236}">
                <a16:creationId xmlns:a16="http://schemas.microsoft.com/office/drawing/2014/main" id="{15E95627-58BD-40C9-BE2F-216D462DBC50}"/>
              </a:ext>
            </a:extLst>
          </p:cNvPr>
          <p:cNvGrpSpPr/>
          <p:nvPr/>
        </p:nvGrpSpPr>
        <p:grpSpPr>
          <a:xfrm>
            <a:off x="4480321" y="5276057"/>
            <a:ext cx="1435100" cy="1401725"/>
            <a:chOff x="1211636" y="2855435"/>
            <a:chExt cx="1435100" cy="1401725"/>
          </a:xfrm>
        </p:grpSpPr>
        <p:pic>
          <p:nvPicPr>
            <p:cNvPr id="105" name="圖片 104">
              <a:extLst>
                <a:ext uri="{FF2B5EF4-FFF2-40B4-BE49-F238E27FC236}">
                  <a16:creationId xmlns:a16="http://schemas.microsoft.com/office/drawing/2014/main" id="{4843FD19-324D-4808-8B41-7ABACD6E6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1636" y="2855435"/>
              <a:ext cx="1435100" cy="1401725"/>
            </a:xfrm>
            <a:prstGeom prst="rect">
              <a:avLst/>
            </a:prstGeom>
          </p:spPr>
        </p:pic>
        <p:pic>
          <p:nvPicPr>
            <p:cNvPr id="106" name="圖片 105">
              <a:extLst>
                <a:ext uri="{FF2B5EF4-FFF2-40B4-BE49-F238E27FC236}">
                  <a16:creationId xmlns:a16="http://schemas.microsoft.com/office/drawing/2014/main" id="{344208F9-7E24-486B-A2BE-5B88921AB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50362" y="2893372"/>
              <a:ext cx="160810" cy="1008000"/>
            </a:xfrm>
            <a:prstGeom prst="rect">
              <a:avLst/>
            </a:prstGeom>
          </p:spPr>
        </p:pic>
        <p:pic>
          <p:nvPicPr>
            <p:cNvPr id="107" name="圖片 106">
              <a:extLst>
                <a:ext uri="{FF2B5EF4-FFF2-40B4-BE49-F238E27FC236}">
                  <a16:creationId xmlns:a16="http://schemas.microsoft.com/office/drawing/2014/main" id="{076FB21C-8388-48AF-8386-9D43F634B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94889" y="2893372"/>
              <a:ext cx="160810" cy="1008000"/>
            </a:xfrm>
            <a:prstGeom prst="rect">
              <a:avLst/>
            </a:prstGeom>
          </p:spPr>
        </p:pic>
        <p:pic>
          <p:nvPicPr>
            <p:cNvPr id="108" name="圖片 107">
              <a:extLst>
                <a:ext uri="{FF2B5EF4-FFF2-40B4-BE49-F238E27FC236}">
                  <a16:creationId xmlns:a16="http://schemas.microsoft.com/office/drawing/2014/main" id="{3B84D5F8-1461-4BA4-8977-EF7CF6B7C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20705" y="3801197"/>
              <a:ext cx="166687" cy="138112"/>
            </a:xfrm>
            <a:prstGeom prst="rect">
              <a:avLst/>
            </a:prstGeom>
          </p:spPr>
        </p:pic>
      </p:grpSp>
      <p:sp>
        <p:nvSpPr>
          <p:cNvPr id="109" name="文字方塊 108">
            <a:extLst>
              <a:ext uri="{FF2B5EF4-FFF2-40B4-BE49-F238E27FC236}">
                <a16:creationId xmlns:a16="http://schemas.microsoft.com/office/drawing/2014/main" id="{446B63FF-464F-47C9-816E-A67D6A12D079}"/>
              </a:ext>
            </a:extLst>
          </p:cNvPr>
          <p:cNvSpPr txBox="1"/>
          <p:nvPr/>
        </p:nvSpPr>
        <p:spPr>
          <a:xfrm>
            <a:off x="742857" y="2792223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遊戲畫面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0" name="文字方塊 109">
            <a:extLst>
              <a:ext uri="{FF2B5EF4-FFF2-40B4-BE49-F238E27FC236}">
                <a16:creationId xmlns:a16="http://schemas.microsoft.com/office/drawing/2014/main" id="{48B56F12-076C-4B7D-A412-146A8AB53215}"/>
              </a:ext>
            </a:extLst>
          </p:cNvPr>
          <p:cNvSpPr txBox="1"/>
          <p:nvPr/>
        </p:nvSpPr>
        <p:spPr>
          <a:xfrm>
            <a:off x="4578719" y="2771497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消滅外星人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11" name="群組 110">
            <a:extLst>
              <a:ext uri="{FF2B5EF4-FFF2-40B4-BE49-F238E27FC236}">
                <a16:creationId xmlns:a16="http://schemas.microsoft.com/office/drawing/2014/main" id="{6B9F92A5-1AD8-4638-A2AB-F08AC5FFEC02}"/>
              </a:ext>
            </a:extLst>
          </p:cNvPr>
          <p:cNvGrpSpPr/>
          <p:nvPr/>
        </p:nvGrpSpPr>
        <p:grpSpPr>
          <a:xfrm>
            <a:off x="4753765" y="3068825"/>
            <a:ext cx="885476" cy="1469915"/>
            <a:chOff x="5358059" y="3132434"/>
            <a:chExt cx="885476" cy="1469915"/>
          </a:xfrm>
        </p:grpSpPr>
        <p:grpSp>
          <p:nvGrpSpPr>
            <p:cNvPr id="112" name="群組 111">
              <a:extLst>
                <a:ext uri="{FF2B5EF4-FFF2-40B4-BE49-F238E27FC236}">
                  <a16:creationId xmlns:a16="http://schemas.microsoft.com/office/drawing/2014/main" id="{8F3D4359-1274-4631-B623-D7EF3188D12F}"/>
                </a:ext>
              </a:extLst>
            </p:cNvPr>
            <p:cNvGrpSpPr/>
            <p:nvPr/>
          </p:nvGrpSpPr>
          <p:grpSpPr>
            <a:xfrm>
              <a:off x="5400581" y="3132434"/>
              <a:ext cx="812346" cy="1399720"/>
              <a:chOff x="4170784" y="3478353"/>
              <a:chExt cx="812346" cy="1399720"/>
            </a:xfrm>
          </p:grpSpPr>
          <p:sp>
            <p:nvSpPr>
              <p:cNvPr id="114" name="矩形 113">
                <a:extLst>
                  <a:ext uri="{FF2B5EF4-FFF2-40B4-BE49-F238E27FC236}">
                    <a16:creationId xmlns:a16="http://schemas.microsoft.com/office/drawing/2014/main" id="{254FB2EC-DB7B-4B7B-9D4E-272060800D08}"/>
                  </a:ext>
                </a:extLst>
              </p:cNvPr>
              <p:cNvSpPr/>
              <p:nvPr/>
            </p:nvSpPr>
            <p:spPr>
              <a:xfrm>
                <a:off x="4431577" y="3517902"/>
                <a:ext cx="539957" cy="1360171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5" name="文字方塊 114">
                <a:extLst>
                  <a:ext uri="{FF2B5EF4-FFF2-40B4-BE49-F238E27FC236}">
                    <a16:creationId xmlns:a16="http://schemas.microsoft.com/office/drawing/2014/main" id="{5D0D6959-B682-4670-81F2-BF0096EBF1ED}"/>
                  </a:ext>
                </a:extLst>
              </p:cNvPr>
              <p:cNvSpPr txBox="1"/>
              <p:nvPr/>
            </p:nvSpPr>
            <p:spPr>
              <a:xfrm>
                <a:off x="4572557" y="4519037"/>
                <a:ext cx="38735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</a:t>
                </a:r>
              </a:p>
            </p:txBody>
          </p:sp>
          <p:sp>
            <p:nvSpPr>
              <p:cNvPr id="116" name="文字方塊 115">
                <a:extLst>
                  <a:ext uri="{FF2B5EF4-FFF2-40B4-BE49-F238E27FC236}">
                    <a16:creationId xmlns:a16="http://schemas.microsoft.com/office/drawing/2014/main" id="{C0788E80-E7DF-46E3-A247-7E3C5531D9F8}"/>
                  </a:ext>
                </a:extLst>
              </p:cNvPr>
              <p:cNvSpPr txBox="1"/>
              <p:nvPr/>
            </p:nvSpPr>
            <p:spPr>
              <a:xfrm>
                <a:off x="4517455" y="4327412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10</a:t>
                </a:r>
              </a:p>
            </p:txBody>
          </p:sp>
          <p:sp>
            <p:nvSpPr>
              <p:cNvPr id="117" name="文字方塊 116">
                <a:extLst>
                  <a:ext uri="{FF2B5EF4-FFF2-40B4-BE49-F238E27FC236}">
                    <a16:creationId xmlns:a16="http://schemas.microsoft.com/office/drawing/2014/main" id="{AB15C857-BF98-4989-85B3-0C546A34F3AB}"/>
                  </a:ext>
                </a:extLst>
              </p:cNvPr>
              <p:cNvSpPr txBox="1"/>
              <p:nvPr/>
            </p:nvSpPr>
            <p:spPr>
              <a:xfrm>
                <a:off x="4525109" y="4110575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15</a:t>
                </a:r>
              </a:p>
            </p:txBody>
          </p:sp>
          <p:sp>
            <p:nvSpPr>
              <p:cNvPr id="118" name="文字方塊 117">
                <a:extLst>
                  <a:ext uri="{FF2B5EF4-FFF2-40B4-BE49-F238E27FC236}">
                    <a16:creationId xmlns:a16="http://schemas.microsoft.com/office/drawing/2014/main" id="{BF31B3E2-C246-4411-8D84-11B915138209}"/>
                  </a:ext>
                </a:extLst>
              </p:cNvPr>
              <p:cNvSpPr txBox="1"/>
              <p:nvPr/>
            </p:nvSpPr>
            <p:spPr>
              <a:xfrm>
                <a:off x="4534642" y="3893738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20</a:t>
                </a:r>
              </a:p>
            </p:txBody>
          </p:sp>
          <p:sp>
            <p:nvSpPr>
              <p:cNvPr id="119" name="文字方塊 118">
                <a:extLst>
                  <a:ext uri="{FF2B5EF4-FFF2-40B4-BE49-F238E27FC236}">
                    <a16:creationId xmlns:a16="http://schemas.microsoft.com/office/drawing/2014/main" id="{531281C8-C3E0-4F15-A9BB-9A37383A8869}"/>
                  </a:ext>
                </a:extLst>
              </p:cNvPr>
              <p:cNvSpPr txBox="1"/>
              <p:nvPr/>
            </p:nvSpPr>
            <p:spPr>
              <a:xfrm>
                <a:off x="4534805" y="3695951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25</a:t>
                </a:r>
              </a:p>
            </p:txBody>
          </p:sp>
          <p:sp>
            <p:nvSpPr>
              <p:cNvPr id="120" name="文字方塊 119">
                <a:extLst>
                  <a:ext uri="{FF2B5EF4-FFF2-40B4-BE49-F238E27FC236}">
                    <a16:creationId xmlns:a16="http://schemas.microsoft.com/office/drawing/2014/main" id="{46E55166-26FE-4D07-908B-0CCADED14F41}"/>
                  </a:ext>
                </a:extLst>
              </p:cNvPr>
              <p:cNvSpPr txBox="1"/>
              <p:nvPr/>
            </p:nvSpPr>
            <p:spPr>
              <a:xfrm>
                <a:off x="4538287" y="3478353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30</a:t>
                </a:r>
              </a:p>
            </p:txBody>
          </p:sp>
          <p:pic>
            <p:nvPicPr>
              <p:cNvPr id="121" name="圖片 120">
                <a:extLst>
                  <a:ext uri="{FF2B5EF4-FFF2-40B4-BE49-F238E27FC236}">
                    <a16:creationId xmlns:a16="http://schemas.microsoft.com/office/drawing/2014/main" id="{FE198CB0-953D-4B5A-A049-358F4ED663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70784" y="3515590"/>
                <a:ext cx="290872" cy="1362483"/>
              </a:xfrm>
              <a:prstGeom prst="rect">
                <a:avLst/>
              </a:prstGeom>
            </p:spPr>
          </p:pic>
        </p:grp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B9CCC060-3D0D-474C-9A5F-EA57B281126A}"/>
                </a:ext>
              </a:extLst>
            </p:cNvPr>
            <p:cNvSpPr/>
            <p:nvPr/>
          </p:nvSpPr>
          <p:spPr>
            <a:xfrm>
              <a:off x="5358059" y="4430022"/>
              <a:ext cx="885476" cy="17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22" name="群組 121">
            <a:extLst>
              <a:ext uri="{FF2B5EF4-FFF2-40B4-BE49-F238E27FC236}">
                <a16:creationId xmlns:a16="http://schemas.microsoft.com/office/drawing/2014/main" id="{478EEF16-101A-4CC7-B40C-1B264F074BC0}"/>
              </a:ext>
            </a:extLst>
          </p:cNvPr>
          <p:cNvGrpSpPr/>
          <p:nvPr/>
        </p:nvGrpSpPr>
        <p:grpSpPr>
          <a:xfrm>
            <a:off x="6413908" y="1754428"/>
            <a:ext cx="2701880" cy="657891"/>
            <a:chOff x="7360106" y="1714673"/>
            <a:chExt cx="2701880" cy="657891"/>
          </a:xfrm>
        </p:grpSpPr>
        <p:sp>
          <p:nvSpPr>
            <p:cNvPr id="123" name="矩形 122">
              <a:extLst>
                <a:ext uri="{FF2B5EF4-FFF2-40B4-BE49-F238E27FC236}">
                  <a16:creationId xmlns:a16="http://schemas.microsoft.com/office/drawing/2014/main" id="{18444883-2C83-44DA-88AA-61D148924F65}"/>
                </a:ext>
              </a:extLst>
            </p:cNvPr>
            <p:cNvSpPr/>
            <p:nvPr/>
          </p:nvSpPr>
          <p:spPr>
            <a:xfrm>
              <a:off x="7360106" y="1714673"/>
              <a:ext cx="2666489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" name="箭號: 向右 123">
              <a:extLst>
                <a:ext uri="{FF2B5EF4-FFF2-40B4-BE49-F238E27FC236}">
                  <a16:creationId xmlns:a16="http://schemas.microsoft.com/office/drawing/2014/main" id="{42E0AC61-6F73-44D8-B6F0-C72F4B921A47}"/>
                </a:ext>
              </a:extLst>
            </p:cNvPr>
            <p:cNvSpPr/>
            <p:nvPr/>
          </p:nvSpPr>
          <p:spPr>
            <a:xfrm rot="16200000" flipH="1">
              <a:off x="9673945" y="1984523"/>
              <a:ext cx="64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125" name="群組 124">
            <a:extLst>
              <a:ext uri="{FF2B5EF4-FFF2-40B4-BE49-F238E27FC236}">
                <a16:creationId xmlns:a16="http://schemas.microsoft.com/office/drawing/2014/main" id="{9C7833F5-5BFC-4E79-8537-A231B462826B}"/>
              </a:ext>
            </a:extLst>
          </p:cNvPr>
          <p:cNvGrpSpPr/>
          <p:nvPr/>
        </p:nvGrpSpPr>
        <p:grpSpPr>
          <a:xfrm rot="5400000">
            <a:off x="7198543" y="4062470"/>
            <a:ext cx="1866996" cy="1961904"/>
            <a:chOff x="7630477" y="1714673"/>
            <a:chExt cx="1866996" cy="1961904"/>
          </a:xfrm>
        </p:grpSpPr>
        <p:sp>
          <p:nvSpPr>
            <p:cNvPr id="126" name="矩形 125">
              <a:extLst>
                <a:ext uri="{FF2B5EF4-FFF2-40B4-BE49-F238E27FC236}">
                  <a16:creationId xmlns:a16="http://schemas.microsoft.com/office/drawing/2014/main" id="{0237118E-1B52-477A-837E-DE1BFA7A3F6A}"/>
                </a:ext>
              </a:extLst>
            </p:cNvPr>
            <p:cNvSpPr/>
            <p:nvPr/>
          </p:nvSpPr>
          <p:spPr>
            <a:xfrm>
              <a:off x="7630477" y="1714673"/>
              <a:ext cx="1836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27" name="箭號: 向右 126">
              <a:extLst>
                <a:ext uri="{FF2B5EF4-FFF2-40B4-BE49-F238E27FC236}">
                  <a16:creationId xmlns:a16="http://schemas.microsoft.com/office/drawing/2014/main" id="{E2D38C10-87D1-452E-958D-3FFBDA302028}"/>
                </a:ext>
              </a:extLst>
            </p:cNvPr>
            <p:cNvSpPr/>
            <p:nvPr/>
          </p:nvSpPr>
          <p:spPr>
            <a:xfrm rot="16200000" flipH="1">
              <a:off x="8461432" y="2640536"/>
              <a:ext cx="194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2397850F-E832-49AA-AE2F-53D68D6B0E4C}"/>
              </a:ext>
            </a:extLst>
          </p:cNvPr>
          <p:cNvGrpSpPr/>
          <p:nvPr/>
        </p:nvGrpSpPr>
        <p:grpSpPr>
          <a:xfrm rot="10800000">
            <a:off x="1311969" y="4627813"/>
            <a:ext cx="2550832" cy="1349654"/>
            <a:chOff x="7344208" y="1714673"/>
            <a:chExt cx="2550832" cy="1349654"/>
          </a:xfrm>
        </p:grpSpPr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8AB75AF9-E716-4482-AD12-6117375F90E2}"/>
                </a:ext>
              </a:extLst>
            </p:cNvPr>
            <p:cNvSpPr/>
            <p:nvPr/>
          </p:nvSpPr>
          <p:spPr>
            <a:xfrm>
              <a:off x="7344208" y="1714673"/>
              <a:ext cx="2520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30" name="箭號: 向右 129">
              <a:extLst>
                <a:ext uri="{FF2B5EF4-FFF2-40B4-BE49-F238E27FC236}">
                  <a16:creationId xmlns:a16="http://schemas.microsoft.com/office/drawing/2014/main" id="{F5F46CFC-40F7-42B1-892B-7AB6F0AAB027}"/>
                </a:ext>
              </a:extLst>
            </p:cNvPr>
            <p:cNvSpPr/>
            <p:nvPr/>
          </p:nvSpPr>
          <p:spPr>
            <a:xfrm rot="16200000" flipH="1">
              <a:off x="9164999" y="2334286"/>
              <a:ext cx="1332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131" name="群組 130">
            <a:extLst>
              <a:ext uri="{FF2B5EF4-FFF2-40B4-BE49-F238E27FC236}">
                <a16:creationId xmlns:a16="http://schemas.microsoft.com/office/drawing/2014/main" id="{A2706B34-F666-4E49-9C4A-5B3202A504AF}"/>
              </a:ext>
            </a:extLst>
          </p:cNvPr>
          <p:cNvGrpSpPr/>
          <p:nvPr/>
        </p:nvGrpSpPr>
        <p:grpSpPr>
          <a:xfrm rot="16200000">
            <a:off x="2164549" y="823759"/>
            <a:ext cx="682273" cy="2518482"/>
            <a:chOff x="9212767" y="1714687"/>
            <a:chExt cx="682273" cy="2518482"/>
          </a:xfrm>
        </p:grpSpPr>
        <p:sp>
          <p:nvSpPr>
            <p:cNvPr id="132" name="矩形 131">
              <a:extLst>
                <a:ext uri="{FF2B5EF4-FFF2-40B4-BE49-F238E27FC236}">
                  <a16:creationId xmlns:a16="http://schemas.microsoft.com/office/drawing/2014/main" id="{E54A05A3-D579-4C9B-AB3C-AF9BD30B1B22}"/>
                </a:ext>
              </a:extLst>
            </p:cNvPr>
            <p:cNvSpPr/>
            <p:nvPr/>
          </p:nvSpPr>
          <p:spPr>
            <a:xfrm>
              <a:off x="9212767" y="1714687"/>
              <a:ext cx="648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33" name="箭號: 向右 132">
              <a:extLst>
                <a:ext uri="{FF2B5EF4-FFF2-40B4-BE49-F238E27FC236}">
                  <a16:creationId xmlns:a16="http://schemas.microsoft.com/office/drawing/2014/main" id="{59ABF985-1BF1-4147-A677-00920F93283F}"/>
                </a:ext>
              </a:extLst>
            </p:cNvPr>
            <p:cNvSpPr/>
            <p:nvPr/>
          </p:nvSpPr>
          <p:spPr>
            <a:xfrm rot="16200000" flipH="1">
              <a:off x="8588999" y="2927128"/>
              <a:ext cx="248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134" name="箭號: 向右 133">
            <a:extLst>
              <a:ext uri="{FF2B5EF4-FFF2-40B4-BE49-F238E27FC236}">
                <a16:creationId xmlns:a16="http://schemas.microsoft.com/office/drawing/2014/main" id="{FC98C6BB-7E45-4AE3-93D2-47F47C6F3BE3}"/>
              </a:ext>
            </a:extLst>
          </p:cNvPr>
          <p:cNvSpPr/>
          <p:nvPr/>
        </p:nvSpPr>
        <p:spPr>
          <a:xfrm rot="5400000" flipH="1">
            <a:off x="4998721" y="4553983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35" name="箭號: 向右 134">
            <a:extLst>
              <a:ext uri="{FF2B5EF4-FFF2-40B4-BE49-F238E27FC236}">
                <a16:creationId xmlns:a16="http://schemas.microsoft.com/office/drawing/2014/main" id="{488546AB-78DB-464F-80CB-66D06D294889}"/>
              </a:ext>
            </a:extLst>
          </p:cNvPr>
          <p:cNvSpPr/>
          <p:nvPr/>
        </p:nvSpPr>
        <p:spPr>
          <a:xfrm rot="5400000" flipH="1">
            <a:off x="4982652" y="2251119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36" name="文字方塊 135">
            <a:extLst>
              <a:ext uri="{FF2B5EF4-FFF2-40B4-BE49-F238E27FC236}">
                <a16:creationId xmlns:a16="http://schemas.microsoft.com/office/drawing/2014/main" id="{075740ED-EEC5-457C-B41B-85AE3176FD40}"/>
              </a:ext>
            </a:extLst>
          </p:cNvPr>
          <p:cNvSpPr txBox="1"/>
          <p:nvPr/>
        </p:nvSpPr>
        <p:spPr>
          <a:xfrm>
            <a:off x="3147100" y="1502992"/>
            <a:ext cx="7002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</a:t>
            </a:r>
          </a:p>
        </p:txBody>
      </p:sp>
      <p:sp>
        <p:nvSpPr>
          <p:cNvPr id="137" name="文字方塊 136">
            <a:extLst>
              <a:ext uri="{FF2B5EF4-FFF2-40B4-BE49-F238E27FC236}">
                <a16:creationId xmlns:a16="http://schemas.microsoft.com/office/drawing/2014/main" id="{5B7E65FF-A4FD-441A-95D0-0F3F073C0F64}"/>
              </a:ext>
            </a:extLst>
          </p:cNvPr>
          <p:cNvSpPr txBox="1"/>
          <p:nvPr/>
        </p:nvSpPr>
        <p:spPr>
          <a:xfrm>
            <a:off x="5091478" y="2180292"/>
            <a:ext cx="7002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</a:t>
            </a:r>
          </a:p>
        </p:txBody>
      </p:sp>
      <p:sp>
        <p:nvSpPr>
          <p:cNvPr id="138" name="文字方塊 137">
            <a:extLst>
              <a:ext uri="{FF2B5EF4-FFF2-40B4-BE49-F238E27FC236}">
                <a16:creationId xmlns:a16="http://schemas.microsoft.com/office/drawing/2014/main" id="{1A2C455E-6260-4D91-A14A-3A7CB3A28B9B}"/>
              </a:ext>
            </a:extLst>
          </p:cNvPr>
          <p:cNvSpPr txBox="1"/>
          <p:nvPr/>
        </p:nvSpPr>
        <p:spPr>
          <a:xfrm>
            <a:off x="6312679" y="1495271"/>
            <a:ext cx="7002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642478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2.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強化學習訓練架構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76748A-75EE-4095-A464-3CC8149C4A6D}"/>
              </a:ext>
            </a:extLst>
          </p:cNvPr>
          <p:cNvSpPr txBox="1"/>
          <p:nvPr/>
        </p:nvSpPr>
        <p:spPr>
          <a:xfrm>
            <a:off x="4469924" y="1067705"/>
            <a:ext cx="632169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Actor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4F0C6A4-FAD0-4B09-A2BC-5B28698BCF67}"/>
              </a:ext>
            </a:extLst>
          </p:cNvPr>
          <p:cNvSpPr txBox="1"/>
          <p:nvPr/>
        </p:nvSpPr>
        <p:spPr>
          <a:xfrm>
            <a:off x="8146685" y="2494498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74FA94C-BD3D-48BC-8187-188757D2F131}"/>
              </a:ext>
            </a:extLst>
          </p:cNvPr>
          <p:cNvSpPr txBox="1"/>
          <p:nvPr/>
        </p:nvSpPr>
        <p:spPr>
          <a:xfrm>
            <a:off x="4227393" y="4816024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A49F2FE-3212-496B-9BEC-979E2132D686}"/>
              </a:ext>
            </a:extLst>
          </p:cNvPr>
          <p:cNvSpPr txBox="1"/>
          <p:nvPr/>
        </p:nvSpPr>
        <p:spPr>
          <a:xfrm>
            <a:off x="564277" y="2500555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CDE7D27-2994-4B63-9C3E-B31E60F5D5DD}"/>
              </a:ext>
            </a:extLst>
          </p:cNvPr>
          <p:cNvSpPr txBox="1"/>
          <p:nvPr/>
        </p:nvSpPr>
        <p:spPr>
          <a:xfrm>
            <a:off x="4373644" y="2498954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C3A7366-3EE9-440C-9EAC-2C6599136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79" y="3044672"/>
            <a:ext cx="1435100" cy="1401725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E0B99186-CFCC-4779-982D-AAD55B31A34D}"/>
              </a:ext>
            </a:extLst>
          </p:cNvPr>
          <p:cNvSpPr txBox="1"/>
          <p:nvPr/>
        </p:nvSpPr>
        <p:spPr>
          <a:xfrm>
            <a:off x="4203540" y="5028293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太空侵略者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BD26DE04-78E6-4214-996A-512DD836E604}"/>
              </a:ext>
            </a:extLst>
          </p:cNvPr>
          <p:cNvGrpSpPr/>
          <p:nvPr/>
        </p:nvGrpSpPr>
        <p:grpSpPr>
          <a:xfrm>
            <a:off x="7892854" y="2826789"/>
            <a:ext cx="1503333" cy="917458"/>
            <a:chOff x="8753671" y="3271934"/>
            <a:chExt cx="1503333" cy="917458"/>
          </a:xfrm>
        </p:grpSpPr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E726406D-F868-4690-84F0-F45B5D60B93C}"/>
                </a:ext>
              </a:extLst>
            </p:cNvPr>
            <p:cNvGrpSpPr/>
            <p:nvPr/>
          </p:nvGrpSpPr>
          <p:grpSpPr>
            <a:xfrm>
              <a:off x="9087204" y="3881117"/>
              <a:ext cx="324000" cy="307452"/>
              <a:chOff x="8960744" y="3429001"/>
              <a:chExt cx="324000" cy="307452"/>
            </a:xfrm>
          </p:grpSpPr>
          <p:sp>
            <p:nvSpPr>
              <p:cNvPr id="17" name="箭號: 向右 16">
                <a:extLst>
                  <a:ext uri="{FF2B5EF4-FFF2-40B4-BE49-F238E27FC236}">
                    <a16:creationId xmlns:a16="http://schemas.microsoft.com/office/drawing/2014/main" id="{F3F1B7A3-E4F1-4587-9BA3-04C5FC075922}"/>
                  </a:ext>
                </a:extLst>
              </p:cNvPr>
              <p:cNvSpPr/>
              <p:nvPr/>
            </p:nvSpPr>
            <p:spPr>
              <a:xfrm flipH="1">
                <a:off x="8960744" y="3429001"/>
                <a:ext cx="324000" cy="307452"/>
              </a:xfrm>
              <a:prstGeom prst="rightArrow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21" name="箭號: 向右 20">
                <a:extLst>
                  <a:ext uri="{FF2B5EF4-FFF2-40B4-BE49-F238E27FC236}">
                    <a16:creationId xmlns:a16="http://schemas.microsoft.com/office/drawing/2014/main" id="{1D52B976-9378-4CB2-B8E6-37A776CB8809}"/>
                  </a:ext>
                </a:extLst>
              </p:cNvPr>
              <p:cNvSpPr/>
              <p:nvPr/>
            </p:nvSpPr>
            <p:spPr>
              <a:xfrm flipH="1">
                <a:off x="9017356" y="3499982"/>
                <a:ext cx="267388" cy="167134"/>
              </a:xfrm>
              <a:prstGeom prst="rightArrow">
                <a:avLst/>
              </a:prstGeom>
              <a:solidFill>
                <a:srgbClr val="93E3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22" name="群組 21">
              <a:extLst>
                <a:ext uri="{FF2B5EF4-FFF2-40B4-BE49-F238E27FC236}">
                  <a16:creationId xmlns:a16="http://schemas.microsoft.com/office/drawing/2014/main" id="{C9497199-043C-4A82-8FA3-25E285BDF009}"/>
                </a:ext>
              </a:extLst>
            </p:cNvPr>
            <p:cNvGrpSpPr/>
            <p:nvPr/>
          </p:nvGrpSpPr>
          <p:grpSpPr>
            <a:xfrm rot="10800000">
              <a:off x="9616972" y="3881940"/>
              <a:ext cx="324000" cy="307452"/>
              <a:chOff x="8960744" y="3429001"/>
              <a:chExt cx="324000" cy="307452"/>
            </a:xfrm>
          </p:grpSpPr>
          <p:sp>
            <p:nvSpPr>
              <p:cNvPr id="23" name="箭號: 向右 22">
                <a:extLst>
                  <a:ext uri="{FF2B5EF4-FFF2-40B4-BE49-F238E27FC236}">
                    <a16:creationId xmlns:a16="http://schemas.microsoft.com/office/drawing/2014/main" id="{C80A22B2-73E0-4D9A-960F-7EFF922C6F3A}"/>
                  </a:ext>
                </a:extLst>
              </p:cNvPr>
              <p:cNvSpPr/>
              <p:nvPr/>
            </p:nvSpPr>
            <p:spPr>
              <a:xfrm flipH="1">
                <a:off x="8960744" y="3429001"/>
                <a:ext cx="324000" cy="307452"/>
              </a:xfrm>
              <a:prstGeom prst="rightArrow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4" name="箭號: 向右 23">
                <a:extLst>
                  <a:ext uri="{FF2B5EF4-FFF2-40B4-BE49-F238E27FC236}">
                    <a16:creationId xmlns:a16="http://schemas.microsoft.com/office/drawing/2014/main" id="{475E9FF5-5972-4AE2-871A-AFD1110ECD9C}"/>
                  </a:ext>
                </a:extLst>
              </p:cNvPr>
              <p:cNvSpPr/>
              <p:nvPr/>
            </p:nvSpPr>
            <p:spPr>
              <a:xfrm flipH="1">
                <a:off x="9017356" y="3499982"/>
                <a:ext cx="267388" cy="167134"/>
              </a:xfrm>
              <a:prstGeom prst="rightArrow">
                <a:avLst/>
              </a:prstGeom>
              <a:solidFill>
                <a:srgbClr val="93E3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25" name="群組 24">
              <a:extLst>
                <a:ext uri="{FF2B5EF4-FFF2-40B4-BE49-F238E27FC236}">
                  <a16:creationId xmlns:a16="http://schemas.microsoft.com/office/drawing/2014/main" id="{3D76997D-5C25-4C12-A2A6-2D69AB09E85A}"/>
                </a:ext>
              </a:extLst>
            </p:cNvPr>
            <p:cNvGrpSpPr/>
            <p:nvPr/>
          </p:nvGrpSpPr>
          <p:grpSpPr>
            <a:xfrm rot="5400000">
              <a:off x="9352910" y="3548544"/>
              <a:ext cx="324000" cy="307452"/>
              <a:chOff x="8960744" y="3429001"/>
              <a:chExt cx="324000" cy="307452"/>
            </a:xfrm>
          </p:grpSpPr>
          <p:sp>
            <p:nvSpPr>
              <p:cNvPr id="26" name="箭號: 向右 25">
                <a:extLst>
                  <a:ext uri="{FF2B5EF4-FFF2-40B4-BE49-F238E27FC236}">
                    <a16:creationId xmlns:a16="http://schemas.microsoft.com/office/drawing/2014/main" id="{F2273DBE-DD0F-43E7-A41D-377EEA0382B3}"/>
                  </a:ext>
                </a:extLst>
              </p:cNvPr>
              <p:cNvSpPr/>
              <p:nvPr/>
            </p:nvSpPr>
            <p:spPr>
              <a:xfrm flipH="1">
                <a:off x="8960744" y="3429001"/>
                <a:ext cx="324000" cy="307452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7" name="箭號: 向右 26">
                <a:extLst>
                  <a:ext uri="{FF2B5EF4-FFF2-40B4-BE49-F238E27FC236}">
                    <a16:creationId xmlns:a16="http://schemas.microsoft.com/office/drawing/2014/main" id="{93582D68-2569-4ADF-9C04-8F922F2094F6}"/>
                  </a:ext>
                </a:extLst>
              </p:cNvPr>
              <p:cNvSpPr/>
              <p:nvPr/>
            </p:nvSpPr>
            <p:spPr>
              <a:xfrm flipH="1">
                <a:off x="9017356" y="3499982"/>
                <a:ext cx="267388" cy="167134"/>
              </a:xfrm>
              <a:prstGeom prst="rightArrow">
                <a:avLst/>
              </a:prstGeom>
              <a:solidFill>
                <a:srgbClr val="FF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E003A5CE-044A-45E0-80F6-70087F0EEBCA}"/>
                </a:ext>
              </a:extLst>
            </p:cNvPr>
            <p:cNvSpPr txBox="1"/>
            <p:nvPr/>
          </p:nvSpPr>
          <p:spPr>
            <a:xfrm>
              <a:off x="8753671" y="3896343"/>
              <a:ext cx="32400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左</a:t>
              </a:r>
              <a:endPara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06E41F70-E232-4279-B73B-7EFB77821847}"/>
                </a:ext>
              </a:extLst>
            </p:cNvPr>
            <p:cNvSpPr txBox="1"/>
            <p:nvPr/>
          </p:nvSpPr>
          <p:spPr>
            <a:xfrm>
              <a:off x="9933004" y="3902519"/>
              <a:ext cx="32400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右</a:t>
              </a:r>
              <a:endPara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074EB1E9-E722-44A6-8E1C-3257DAA394E5}"/>
                </a:ext>
              </a:extLst>
            </p:cNvPr>
            <p:cNvSpPr txBox="1"/>
            <p:nvPr/>
          </p:nvSpPr>
          <p:spPr>
            <a:xfrm>
              <a:off x="9229055" y="3271934"/>
              <a:ext cx="560231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開火</a:t>
              </a:r>
              <a:endPara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35" name="圖片 34">
            <a:extLst>
              <a:ext uri="{FF2B5EF4-FFF2-40B4-BE49-F238E27FC236}">
                <a16:creationId xmlns:a16="http://schemas.microsoft.com/office/drawing/2014/main" id="{A103CCB5-8103-4FBF-86FE-444FD304E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9946" y="1678853"/>
            <a:ext cx="1060249" cy="409337"/>
          </a:xfrm>
          <a:prstGeom prst="rect">
            <a:avLst/>
          </a:prstGeom>
        </p:spPr>
      </p:pic>
      <p:sp>
        <p:nvSpPr>
          <p:cNvPr id="38" name="文字方塊 37">
            <a:extLst>
              <a:ext uri="{FF2B5EF4-FFF2-40B4-BE49-F238E27FC236}">
                <a16:creationId xmlns:a16="http://schemas.microsoft.com/office/drawing/2014/main" id="{29E89799-B0B5-43A1-99F7-06FF08C04148}"/>
              </a:ext>
            </a:extLst>
          </p:cNvPr>
          <p:cNvSpPr txBox="1"/>
          <p:nvPr/>
        </p:nvSpPr>
        <p:spPr>
          <a:xfrm>
            <a:off x="3694202" y="1378752"/>
            <a:ext cx="218361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接收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output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的模型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AF314880-14BB-4860-9EB9-99D272824E8C}"/>
              </a:ext>
            </a:extLst>
          </p:cNvPr>
          <p:cNvGrpSpPr/>
          <p:nvPr/>
        </p:nvGrpSpPr>
        <p:grpSpPr>
          <a:xfrm>
            <a:off x="4098659" y="5276057"/>
            <a:ext cx="1435100" cy="1401725"/>
            <a:chOff x="1211636" y="2855435"/>
            <a:chExt cx="1435100" cy="1401725"/>
          </a:xfrm>
        </p:grpSpPr>
        <p:pic>
          <p:nvPicPr>
            <p:cNvPr id="39" name="圖片 38">
              <a:extLst>
                <a:ext uri="{FF2B5EF4-FFF2-40B4-BE49-F238E27FC236}">
                  <a16:creationId xmlns:a16="http://schemas.microsoft.com/office/drawing/2014/main" id="{ED495B46-5C80-4961-96DF-2D4512E6A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1636" y="2855435"/>
              <a:ext cx="1435100" cy="1401725"/>
            </a:xfrm>
            <a:prstGeom prst="rect">
              <a:avLst/>
            </a:prstGeom>
          </p:spPr>
        </p:pic>
        <p:pic>
          <p:nvPicPr>
            <p:cNvPr id="41" name="圖片 40">
              <a:extLst>
                <a:ext uri="{FF2B5EF4-FFF2-40B4-BE49-F238E27FC236}">
                  <a16:creationId xmlns:a16="http://schemas.microsoft.com/office/drawing/2014/main" id="{308F706B-3A04-4D21-A3BC-7D4FBD8A86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50362" y="2893372"/>
              <a:ext cx="160810" cy="1008000"/>
            </a:xfrm>
            <a:prstGeom prst="rect">
              <a:avLst/>
            </a:prstGeom>
          </p:spPr>
        </p:pic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D3B49957-F637-478E-8DBF-FB76D1C92D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94889" y="2893372"/>
              <a:ext cx="160810" cy="1008000"/>
            </a:xfrm>
            <a:prstGeom prst="rect">
              <a:avLst/>
            </a:prstGeom>
          </p:spPr>
        </p:pic>
        <p:pic>
          <p:nvPicPr>
            <p:cNvPr id="46" name="圖片 45">
              <a:extLst>
                <a:ext uri="{FF2B5EF4-FFF2-40B4-BE49-F238E27FC236}">
                  <a16:creationId xmlns:a16="http://schemas.microsoft.com/office/drawing/2014/main" id="{27EBFCE5-7055-4DC8-B40F-06710F92C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20705" y="3801197"/>
              <a:ext cx="166687" cy="138112"/>
            </a:xfrm>
            <a:prstGeom prst="rect">
              <a:avLst/>
            </a:prstGeom>
          </p:spPr>
        </p:pic>
      </p:grp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BF4122A0-AC44-4516-B4C8-C1E0D8831AD8}"/>
              </a:ext>
            </a:extLst>
          </p:cNvPr>
          <p:cNvSpPr txBox="1"/>
          <p:nvPr/>
        </p:nvSpPr>
        <p:spPr>
          <a:xfrm>
            <a:off x="361195" y="2792223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遊戲畫面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788A4555-7D3D-4CAF-A25F-DABCBF9D8B02}"/>
              </a:ext>
            </a:extLst>
          </p:cNvPr>
          <p:cNvSpPr txBox="1"/>
          <p:nvPr/>
        </p:nvSpPr>
        <p:spPr>
          <a:xfrm>
            <a:off x="4197057" y="2771497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消滅外星人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0" name="群組 59">
            <a:extLst>
              <a:ext uri="{FF2B5EF4-FFF2-40B4-BE49-F238E27FC236}">
                <a16:creationId xmlns:a16="http://schemas.microsoft.com/office/drawing/2014/main" id="{C0391E81-8D48-44AC-965C-0C344DD36F6C}"/>
              </a:ext>
            </a:extLst>
          </p:cNvPr>
          <p:cNvGrpSpPr/>
          <p:nvPr/>
        </p:nvGrpSpPr>
        <p:grpSpPr>
          <a:xfrm>
            <a:off x="4372103" y="3068825"/>
            <a:ext cx="885476" cy="1469915"/>
            <a:chOff x="5358059" y="3132434"/>
            <a:chExt cx="885476" cy="1469915"/>
          </a:xfrm>
        </p:grpSpPr>
        <p:grpSp>
          <p:nvGrpSpPr>
            <p:cNvPr id="58" name="群組 57">
              <a:extLst>
                <a:ext uri="{FF2B5EF4-FFF2-40B4-BE49-F238E27FC236}">
                  <a16:creationId xmlns:a16="http://schemas.microsoft.com/office/drawing/2014/main" id="{35790CDD-3736-46CC-B278-DD230B79060D}"/>
                </a:ext>
              </a:extLst>
            </p:cNvPr>
            <p:cNvGrpSpPr/>
            <p:nvPr/>
          </p:nvGrpSpPr>
          <p:grpSpPr>
            <a:xfrm>
              <a:off x="5400581" y="3132434"/>
              <a:ext cx="812346" cy="1399720"/>
              <a:chOff x="4170784" y="3478353"/>
              <a:chExt cx="812346" cy="1399720"/>
            </a:xfrm>
          </p:grpSpPr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24897806-AD58-4C2B-AB1B-99E14465B149}"/>
                  </a:ext>
                </a:extLst>
              </p:cNvPr>
              <p:cNvSpPr/>
              <p:nvPr/>
            </p:nvSpPr>
            <p:spPr>
              <a:xfrm>
                <a:off x="4431577" y="3517902"/>
                <a:ext cx="539957" cy="1360171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E40CEBE2-8A8D-4BB7-B3BE-4EC5F45DFDC5}"/>
                  </a:ext>
                </a:extLst>
              </p:cNvPr>
              <p:cNvSpPr txBox="1"/>
              <p:nvPr/>
            </p:nvSpPr>
            <p:spPr>
              <a:xfrm>
                <a:off x="4572557" y="4519037"/>
                <a:ext cx="38735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</a:t>
                </a:r>
              </a:p>
            </p:txBody>
          </p:sp>
          <p:sp>
            <p:nvSpPr>
              <p:cNvPr id="52" name="文字方塊 51">
                <a:extLst>
                  <a:ext uri="{FF2B5EF4-FFF2-40B4-BE49-F238E27FC236}">
                    <a16:creationId xmlns:a16="http://schemas.microsoft.com/office/drawing/2014/main" id="{78280733-AD81-463D-BCAA-7A822D11B6E1}"/>
                  </a:ext>
                </a:extLst>
              </p:cNvPr>
              <p:cNvSpPr txBox="1"/>
              <p:nvPr/>
            </p:nvSpPr>
            <p:spPr>
              <a:xfrm>
                <a:off x="4517455" y="4327412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10</a:t>
                </a:r>
              </a:p>
            </p:txBody>
          </p:sp>
          <p:sp>
            <p:nvSpPr>
              <p:cNvPr id="53" name="文字方塊 52">
                <a:extLst>
                  <a:ext uri="{FF2B5EF4-FFF2-40B4-BE49-F238E27FC236}">
                    <a16:creationId xmlns:a16="http://schemas.microsoft.com/office/drawing/2014/main" id="{15B02D23-A008-4E75-AFFF-2BD18CC3D681}"/>
                  </a:ext>
                </a:extLst>
              </p:cNvPr>
              <p:cNvSpPr txBox="1"/>
              <p:nvPr/>
            </p:nvSpPr>
            <p:spPr>
              <a:xfrm>
                <a:off x="4525109" y="4110575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15</a:t>
                </a:r>
              </a:p>
            </p:txBody>
          </p:sp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17B9C042-7DE0-425E-BC58-2B4B4F221AF9}"/>
                  </a:ext>
                </a:extLst>
              </p:cNvPr>
              <p:cNvSpPr txBox="1"/>
              <p:nvPr/>
            </p:nvSpPr>
            <p:spPr>
              <a:xfrm>
                <a:off x="4534642" y="3893738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20</a:t>
                </a:r>
              </a:p>
            </p:txBody>
          </p:sp>
          <p:sp>
            <p:nvSpPr>
              <p:cNvPr id="55" name="文字方塊 54">
                <a:extLst>
                  <a:ext uri="{FF2B5EF4-FFF2-40B4-BE49-F238E27FC236}">
                    <a16:creationId xmlns:a16="http://schemas.microsoft.com/office/drawing/2014/main" id="{EB9E57B2-8E8C-4980-A084-DC2007B3BF09}"/>
                  </a:ext>
                </a:extLst>
              </p:cNvPr>
              <p:cNvSpPr txBox="1"/>
              <p:nvPr/>
            </p:nvSpPr>
            <p:spPr>
              <a:xfrm>
                <a:off x="4534805" y="3695951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25</a:t>
                </a:r>
              </a:p>
            </p:txBody>
          </p:sp>
          <p:sp>
            <p:nvSpPr>
              <p:cNvPr id="56" name="文字方塊 55">
                <a:extLst>
                  <a:ext uri="{FF2B5EF4-FFF2-40B4-BE49-F238E27FC236}">
                    <a16:creationId xmlns:a16="http://schemas.microsoft.com/office/drawing/2014/main" id="{83B54473-E22F-4EC2-9716-98B0147A5186}"/>
                  </a:ext>
                </a:extLst>
              </p:cNvPr>
              <p:cNvSpPr txBox="1"/>
              <p:nvPr/>
            </p:nvSpPr>
            <p:spPr>
              <a:xfrm>
                <a:off x="4538287" y="3478353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30</a:t>
                </a:r>
              </a:p>
            </p:txBody>
          </p:sp>
          <p:pic>
            <p:nvPicPr>
              <p:cNvPr id="50" name="圖片 49">
                <a:extLst>
                  <a:ext uri="{FF2B5EF4-FFF2-40B4-BE49-F238E27FC236}">
                    <a16:creationId xmlns:a16="http://schemas.microsoft.com/office/drawing/2014/main" id="{60700EAC-4C52-4937-ADEC-11D4AD8512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70784" y="3515590"/>
                <a:ext cx="290872" cy="1362483"/>
              </a:xfrm>
              <a:prstGeom prst="rect">
                <a:avLst/>
              </a:prstGeom>
            </p:spPr>
          </p:pic>
        </p:grp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B698800D-350C-4F87-9BB0-1C3F4094464F}"/>
                </a:ext>
              </a:extLst>
            </p:cNvPr>
            <p:cNvSpPr/>
            <p:nvPr/>
          </p:nvSpPr>
          <p:spPr>
            <a:xfrm>
              <a:off x="5358059" y="4430022"/>
              <a:ext cx="885476" cy="17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66" name="群組 65">
            <a:extLst>
              <a:ext uri="{FF2B5EF4-FFF2-40B4-BE49-F238E27FC236}">
                <a16:creationId xmlns:a16="http://schemas.microsoft.com/office/drawing/2014/main" id="{DA4264F3-AD3E-4A16-80D7-A20E6C75DD4F}"/>
              </a:ext>
            </a:extLst>
          </p:cNvPr>
          <p:cNvGrpSpPr/>
          <p:nvPr/>
        </p:nvGrpSpPr>
        <p:grpSpPr>
          <a:xfrm>
            <a:off x="6032246" y="1754428"/>
            <a:ext cx="2701880" cy="657891"/>
            <a:chOff x="7360106" y="1714673"/>
            <a:chExt cx="2701880" cy="657891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60B1661E-5E08-41DD-8C6B-E2B622CDA944}"/>
                </a:ext>
              </a:extLst>
            </p:cNvPr>
            <p:cNvSpPr/>
            <p:nvPr/>
          </p:nvSpPr>
          <p:spPr>
            <a:xfrm>
              <a:off x="7360106" y="1714673"/>
              <a:ext cx="2666489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箭號: 向右 64">
              <a:extLst>
                <a:ext uri="{FF2B5EF4-FFF2-40B4-BE49-F238E27FC236}">
                  <a16:creationId xmlns:a16="http://schemas.microsoft.com/office/drawing/2014/main" id="{C763FB1C-623F-4858-A3B0-B5B54819BB4A}"/>
                </a:ext>
              </a:extLst>
            </p:cNvPr>
            <p:cNvSpPr/>
            <p:nvPr/>
          </p:nvSpPr>
          <p:spPr>
            <a:xfrm rot="16200000" flipH="1">
              <a:off x="9673945" y="1984523"/>
              <a:ext cx="64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67" name="群組 66">
            <a:extLst>
              <a:ext uri="{FF2B5EF4-FFF2-40B4-BE49-F238E27FC236}">
                <a16:creationId xmlns:a16="http://schemas.microsoft.com/office/drawing/2014/main" id="{0F4F5FC3-4ABE-4479-BCB1-A5C3ED885C75}"/>
              </a:ext>
            </a:extLst>
          </p:cNvPr>
          <p:cNvGrpSpPr/>
          <p:nvPr/>
        </p:nvGrpSpPr>
        <p:grpSpPr>
          <a:xfrm rot="5400000">
            <a:off x="6816881" y="4062470"/>
            <a:ext cx="1866996" cy="1961904"/>
            <a:chOff x="7630477" y="1714673"/>
            <a:chExt cx="1866996" cy="1961904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F791DE1B-92C4-4DF5-BEF5-B186E2DA2B9A}"/>
                </a:ext>
              </a:extLst>
            </p:cNvPr>
            <p:cNvSpPr/>
            <p:nvPr/>
          </p:nvSpPr>
          <p:spPr>
            <a:xfrm>
              <a:off x="7630477" y="1714673"/>
              <a:ext cx="1836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69" name="箭號: 向右 68">
              <a:extLst>
                <a:ext uri="{FF2B5EF4-FFF2-40B4-BE49-F238E27FC236}">
                  <a16:creationId xmlns:a16="http://schemas.microsoft.com/office/drawing/2014/main" id="{0F3E9EBA-BB1E-4AFD-AAE9-7695C10A2C7D}"/>
                </a:ext>
              </a:extLst>
            </p:cNvPr>
            <p:cNvSpPr/>
            <p:nvPr/>
          </p:nvSpPr>
          <p:spPr>
            <a:xfrm rot="16200000" flipH="1">
              <a:off x="8461432" y="2640536"/>
              <a:ext cx="194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70" name="群組 69">
            <a:extLst>
              <a:ext uri="{FF2B5EF4-FFF2-40B4-BE49-F238E27FC236}">
                <a16:creationId xmlns:a16="http://schemas.microsoft.com/office/drawing/2014/main" id="{21F13225-9750-4BCC-943F-0C6CE1CAF13F}"/>
              </a:ext>
            </a:extLst>
          </p:cNvPr>
          <p:cNvGrpSpPr/>
          <p:nvPr/>
        </p:nvGrpSpPr>
        <p:grpSpPr>
          <a:xfrm rot="10800000">
            <a:off x="930307" y="4627813"/>
            <a:ext cx="2550832" cy="1349654"/>
            <a:chOff x="7344208" y="1714673"/>
            <a:chExt cx="2550832" cy="1349654"/>
          </a:xfrm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958971A6-4CA4-4428-8E76-24B2EBD3BDBA}"/>
                </a:ext>
              </a:extLst>
            </p:cNvPr>
            <p:cNvSpPr/>
            <p:nvPr/>
          </p:nvSpPr>
          <p:spPr>
            <a:xfrm>
              <a:off x="7344208" y="1714673"/>
              <a:ext cx="2520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72" name="箭號: 向右 71">
              <a:extLst>
                <a:ext uri="{FF2B5EF4-FFF2-40B4-BE49-F238E27FC236}">
                  <a16:creationId xmlns:a16="http://schemas.microsoft.com/office/drawing/2014/main" id="{BE7B2632-0A9F-4B46-A720-AA824C1F73E8}"/>
                </a:ext>
              </a:extLst>
            </p:cNvPr>
            <p:cNvSpPr/>
            <p:nvPr/>
          </p:nvSpPr>
          <p:spPr>
            <a:xfrm rot="16200000" flipH="1">
              <a:off x="9164999" y="2334286"/>
              <a:ext cx="1332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9ADC7C5F-73A9-4C94-8426-CA2EA87F43C7}"/>
              </a:ext>
            </a:extLst>
          </p:cNvPr>
          <p:cNvGrpSpPr/>
          <p:nvPr/>
        </p:nvGrpSpPr>
        <p:grpSpPr>
          <a:xfrm rot="16200000">
            <a:off x="1782887" y="823759"/>
            <a:ext cx="682273" cy="2518482"/>
            <a:chOff x="9212767" y="1714687"/>
            <a:chExt cx="682273" cy="2518482"/>
          </a:xfrm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FC0C804C-2B70-41F6-A829-7F87805F574F}"/>
                </a:ext>
              </a:extLst>
            </p:cNvPr>
            <p:cNvSpPr/>
            <p:nvPr/>
          </p:nvSpPr>
          <p:spPr>
            <a:xfrm>
              <a:off x="9212767" y="1714687"/>
              <a:ext cx="648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75" name="箭號: 向右 74">
              <a:extLst>
                <a:ext uri="{FF2B5EF4-FFF2-40B4-BE49-F238E27FC236}">
                  <a16:creationId xmlns:a16="http://schemas.microsoft.com/office/drawing/2014/main" id="{83927F71-CEA9-4317-AE4C-4AA4774D4D54}"/>
                </a:ext>
              </a:extLst>
            </p:cNvPr>
            <p:cNvSpPr/>
            <p:nvPr/>
          </p:nvSpPr>
          <p:spPr>
            <a:xfrm rot="16200000" flipH="1">
              <a:off x="8588999" y="2927128"/>
              <a:ext cx="248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76" name="箭號: 向右 75">
            <a:extLst>
              <a:ext uri="{FF2B5EF4-FFF2-40B4-BE49-F238E27FC236}">
                <a16:creationId xmlns:a16="http://schemas.microsoft.com/office/drawing/2014/main" id="{046B8263-1BB8-4810-99FF-1B84DC80A5CE}"/>
              </a:ext>
            </a:extLst>
          </p:cNvPr>
          <p:cNvSpPr/>
          <p:nvPr/>
        </p:nvSpPr>
        <p:spPr>
          <a:xfrm rot="5400000" flipH="1">
            <a:off x="4617059" y="4553983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7" name="箭號: 向右 76">
            <a:extLst>
              <a:ext uri="{FF2B5EF4-FFF2-40B4-BE49-F238E27FC236}">
                <a16:creationId xmlns:a16="http://schemas.microsoft.com/office/drawing/2014/main" id="{6A6A0FC9-4C4F-44E7-A4B6-4E239824988C}"/>
              </a:ext>
            </a:extLst>
          </p:cNvPr>
          <p:cNvSpPr/>
          <p:nvPr/>
        </p:nvSpPr>
        <p:spPr>
          <a:xfrm rot="5400000" flipH="1">
            <a:off x="4600990" y="2251119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E4C7538B-7F30-44A5-8609-E0AAC9ECE4ED}"/>
              </a:ext>
            </a:extLst>
          </p:cNvPr>
          <p:cNvSpPr txBox="1"/>
          <p:nvPr/>
        </p:nvSpPr>
        <p:spPr>
          <a:xfrm>
            <a:off x="2765438" y="1502992"/>
            <a:ext cx="7002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</a:t>
            </a:r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A4D819D0-EF21-4CCE-98E6-B1F77B6D4AC0}"/>
              </a:ext>
            </a:extLst>
          </p:cNvPr>
          <p:cNvSpPr txBox="1"/>
          <p:nvPr/>
        </p:nvSpPr>
        <p:spPr>
          <a:xfrm>
            <a:off x="4709816" y="2180292"/>
            <a:ext cx="7002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</a:t>
            </a:r>
          </a:p>
        </p:txBody>
      </p: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F74B5274-E229-40A3-9AD1-C45057058CF9}"/>
              </a:ext>
            </a:extLst>
          </p:cNvPr>
          <p:cNvSpPr txBox="1"/>
          <p:nvPr/>
        </p:nvSpPr>
        <p:spPr>
          <a:xfrm>
            <a:off x="5931017" y="1495271"/>
            <a:ext cx="7002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output</a:t>
            </a: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A2661995-C035-4190-B864-5C30276566CE}"/>
              </a:ext>
            </a:extLst>
          </p:cNvPr>
          <p:cNvGrpSpPr/>
          <p:nvPr/>
        </p:nvGrpSpPr>
        <p:grpSpPr>
          <a:xfrm>
            <a:off x="6234731" y="1172580"/>
            <a:ext cx="2270098" cy="292902"/>
            <a:chOff x="7722259" y="2009638"/>
            <a:chExt cx="2270098" cy="292902"/>
          </a:xfrm>
        </p:grpSpPr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E5DA3A82-78B9-4BBF-A142-3B795DD0C2D4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351F2A97-BA8D-4A9C-AAF9-7084A20BD421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2" name="橢圓 1">
                <a:extLst>
                  <a:ext uri="{FF2B5EF4-FFF2-40B4-BE49-F238E27FC236}">
                    <a16:creationId xmlns:a16="http://schemas.microsoft.com/office/drawing/2014/main" id="{82651579-8C4A-4320-9672-4E67A51D2B6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1" name="文字方塊 60">
                <a:extLst>
                  <a:ext uri="{FF2B5EF4-FFF2-40B4-BE49-F238E27FC236}">
                    <a16:creationId xmlns:a16="http://schemas.microsoft.com/office/drawing/2014/main" id="{EE1ED9C0-C55E-4647-A8A4-8DB81DF38D45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文字方塊 80">
                <a:extLst>
                  <a:ext uri="{FF2B5EF4-FFF2-40B4-BE49-F238E27FC236}">
                    <a16:creationId xmlns:a16="http://schemas.microsoft.com/office/drawing/2014/main" id="{2C51D596-ADB1-41AE-9773-ECEA133F893A}"/>
                  </a:ext>
                </a:extLst>
              </p:cNvPr>
              <p:cNvSpPr txBox="1"/>
              <p:nvPr/>
            </p:nvSpPr>
            <p:spPr>
              <a:xfrm>
                <a:off x="6455231" y="1175630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輸入初始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𝑆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 輸出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Right</a:t>
                </a:r>
              </a:p>
            </p:txBody>
          </p:sp>
        </mc:Choice>
        <mc:Fallback xmlns="">
          <p:sp>
            <p:nvSpPr>
              <p:cNvPr id="81" name="文字方塊 80">
                <a:extLst>
                  <a:ext uri="{FF2B5EF4-FFF2-40B4-BE49-F238E27FC236}">
                    <a16:creationId xmlns:a16="http://schemas.microsoft.com/office/drawing/2014/main" id="{2C51D596-ADB1-41AE-9773-ECEA133F89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5231" y="1175630"/>
                <a:ext cx="2092841" cy="276999"/>
              </a:xfrm>
              <a:prstGeom prst="rect">
                <a:avLst/>
              </a:prstGeom>
              <a:blipFill>
                <a:blip r:embed="rId8"/>
                <a:stretch>
                  <a:fillRect l="-292"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2" name="群組 81">
            <a:extLst>
              <a:ext uri="{FF2B5EF4-FFF2-40B4-BE49-F238E27FC236}">
                <a16:creationId xmlns:a16="http://schemas.microsoft.com/office/drawing/2014/main" id="{447089FB-6FF8-4743-9B28-0E5427AA049B}"/>
              </a:ext>
            </a:extLst>
          </p:cNvPr>
          <p:cNvGrpSpPr/>
          <p:nvPr/>
        </p:nvGrpSpPr>
        <p:grpSpPr>
          <a:xfrm>
            <a:off x="6245838" y="5452326"/>
            <a:ext cx="2270098" cy="292902"/>
            <a:chOff x="7722259" y="2009638"/>
            <a:chExt cx="2270098" cy="292902"/>
          </a:xfrm>
        </p:grpSpPr>
        <p:sp>
          <p:nvSpPr>
            <p:cNvPr id="83" name="矩形: 圓角 82">
              <a:extLst>
                <a:ext uri="{FF2B5EF4-FFF2-40B4-BE49-F238E27FC236}">
                  <a16:creationId xmlns:a16="http://schemas.microsoft.com/office/drawing/2014/main" id="{55EB85DC-B86D-453B-A8BB-F81E1373DEEB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84" name="群組 83">
              <a:extLst>
                <a:ext uri="{FF2B5EF4-FFF2-40B4-BE49-F238E27FC236}">
                  <a16:creationId xmlns:a16="http://schemas.microsoft.com/office/drawing/2014/main" id="{0B756A1C-A53A-4999-B965-B5B68FEF8869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85" name="橢圓 84">
                <a:extLst>
                  <a:ext uri="{FF2B5EF4-FFF2-40B4-BE49-F238E27FC236}">
                    <a16:creationId xmlns:a16="http://schemas.microsoft.com/office/drawing/2014/main" id="{69E2122D-8FDC-47B4-981C-F5585B9C0B7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6" name="文字方塊 85">
                <a:extLst>
                  <a:ext uri="{FF2B5EF4-FFF2-40B4-BE49-F238E27FC236}">
                    <a16:creationId xmlns:a16="http://schemas.microsoft.com/office/drawing/2014/main" id="{60ECD069-77F8-4761-A347-CA0AE0A01F50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F8715419-A5EB-4A5E-8228-F357ABE7C0DB}"/>
                  </a:ext>
                </a:extLst>
              </p:cNvPr>
              <p:cNvSpPr txBox="1"/>
              <p:nvPr/>
            </p:nvSpPr>
            <p:spPr>
              <a:xfrm>
                <a:off x="6466338" y="5455376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Right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輸入</a:t>
                </a:r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Env.</a:t>
                </a:r>
              </a:p>
            </p:txBody>
          </p:sp>
        </mc:Choice>
        <mc:Fallback xmlns="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F8715419-A5EB-4A5E-8228-F357ABE7C0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6338" y="5455376"/>
                <a:ext cx="2092841" cy="276999"/>
              </a:xfrm>
              <a:prstGeom prst="rect">
                <a:avLst/>
              </a:prstGeom>
              <a:blipFill>
                <a:blip r:embed="rId9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8" name="群組 87">
            <a:extLst>
              <a:ext uri="{FF2B5EF4-FFF2-40B4-BE49-F238E27FC236}">
                <a16:creationId xmlns:a16="http://schemas.microsoft.com/office/drawing/2014/main" id="{33BA33B8-73DA-4201-9366-92E863DE4F74}"/>
              </a:ext>
            </a:extLst>
          </p:cNvPr>
          <p:cNvGrpSpPr/>
          <p:nvPr/>
        </p:nvGrpSpPr>
        <p:grpSpPr>
          <a:xfrm>
            <a:off x="5371457" y="3378936"/>
            <a:ext cx="2270098" cy="292902"/>
            <a:chOff x="7722259" y="2009638"/>
            <a:chExt cx="2270098" cy="292902"/>
          </a:xfrm>
        </p:grpSpPr>
        <p:sp>
          <p:nvSpPr>
            <p:cNvPr id="89" name="矩形: 圓角 88">
              <a:extLst>
                <a:ext uri="{FF2B5EF4-FFF2-40B4-BE49-F238E27FC236}">
                  <a16:creationId xmlns:a16="http://schemas.microsoft.com/office/drawing/2014/main" id="{E7B13314-F46F-40F2-8D07-2EAD335C8699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90" name="群組 89">
              <a:extLst>
                <a:ext uri="{FF2B5EF4-FFF2-40B4-BE49-F238E27FC236}">
                  <a16:creationId xmlns:a16="http://schemas.microsoft.com/office/drawing/2014/main" id="{4662B12B-4848-4794-B8FF-37DAFCCDDA69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91" name="橢圓 90">
                <a:extLst>
                  <a:ext uri="{FF2B5EF4-FFF2-40B4-BE49-F238E27FC236}">
                    <a16:creationId xmlns:a16="http://schemas.microsoft.com/office/drawing/2014/main" id="{29041C86-E6BD-46E3-B2A4-1116748555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2" name="文字方塊 91">
                <a:extLst>
                  <a:ext uri="{FF2B5EF4-FFF2-40B4-BE49-F238E27FC236}">
                    <a16:creationId xmlns:a16="http://schemas.microsoft.com/office/drawing/2014/main" id="{D4BDF9F8-2AFB-4E5A-9457-5F4242A1AAE9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文字方塊 92">
                <a:extLst>
                  <a:ext uri="{FF2B5EF4-FFF2-40B4-BE49-F238E27FC236}">
                    <a16:creationId xmlns:a16="http://schemas.microsoft.com/office/drawing/2014/main" id="{62469015-20CA-4973-A27B-12F16B4AACEA}"/>
                  </a:ext>
                </a:extLst>
              </p:cNvPr>
              <p:cNvSpPr txBox="1"/>
              <p:nvPr/>
            </p:nvSpPr>
            <p:spPr>
              <a:xfrm>
                <a:off x="5591957" y="3381986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Env.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輸出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0</a:t>
                </a:r>
              </a:p>
            </p:txBody>
          </p:sp>
        </mc:Choice>
        <mc:Fallback xmlns="">
          <p:sp>
            <p:nvSpPr>
              <p:cNvPr id="93" name="文字方塊 92">
                <a:extLst>
                  <a:ext uri="{FF2B5EF4-FFF2-40B4-BE49-F238E27FC236}">
                    <a16:creationId xmlns:a16="http://schemas.microsoft.com/office/drawing/2014/main" id="{62469015-20CA-4973-A27B-12F16B4AAC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1957" y="3381986"/>
                <a:ext cx="2092841" cy="276999"/>
              </a:xfrm>
              <a:prstGeom prst="rect">
                <a:avLst/>
              </a:prstGeom>
              <a:blipFill>
                <a:blip r:embed="rId10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4" name="群組 93">
            <a:extLst>
              <a:ext uri="{FF2B5EF4-FFF2-40B4-BE49-F238E27FC236}">
                <a16:creationId xmlns:a16="http://schemas.microsoft.com/office/drawing/2014/main" id="{0EFA1918-CA08-483B-BDF6-419007511252}"/>
              </a:ext>
            </a:extLst>
          </p:cNvPr>
          <p:cNvGrpSpPr/>
          <p:nvPr/>
        </p:nvGrpSpPr>
        <p:grpSpPr>
          <a:xfrm>
            <a:off x="1748116" y="3380364"/>
            <a:ext cx="2270098" cy="292902"/>
            <a:chOff x="7722259" y="2009638"/>
            <a:chExt cx="2270098" cy="292902"/>
          </a:xfrm>
        </p:grpSpPr>
        <p:sp>
          <p:nvSpPr>
            <p:cNvPr id="95" name="矩形: 圓角 94">
              <a:extLst>
                <a:ext uri="{FF2B5EF4-FFF2-40B4-BE49-F238E27FC236}">
                  <a16:creationId xmlns:a16="http://schemas.microsoft.com/office/drawing/2014/main" id="{F07D8F4A-A7BE-4967-87FB-0552445DB74B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96" name="群組 95">
              <a:extLst>
                <a:ext uri="{FF2B5EF4-FFF2-40B4-BE49-F238E27FC236}">
                  <a16:creationId xmlns:a16="http://schemas.microsoft.com/office/drawing/2014/main" id="{03324C76-3711-4B12-A4EC-3AC16BC60AC6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97" name="橢圓 96">
                <a:extLst>
                  <a:ext uri="{FF2B5EF4-FFF2-40B4-BE49-F238E27FC236}">
                    <a16:creationId xmlns:a16="http://schemas.microsoft.com/office/drawing/2014/main" id="{9BB6D422-9F15-4F87-83F6-EAB7CDE7591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8" name="文字方塊 97">
                <a:extLst>
                  <a:ext uri="{FF2B5EF4-FFF2-40B4-BE49-F238E27FC236}">
                    <a16:creationId xmlns:a16="http://schemas.microsoft.com/office/drawing/2014/main" id="{10E53EA3-3AF5-4CC0-856E-0EA6C7C96FEE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9" name="文字方塊 98">
                <a:extLst>
                  <a:ext uri="{FF2B5EF4-FFF2-40B4-BE49-F238E27FC236}">
                    <a16:creationId xmlns:a16="http://schemas.microsoft.com/office/drawing/2014/main" id="{77558549-3EA7-48EB-9955-0220E949210E}"/>
                  </a:ext>
                </a:extLst>
              </p:cNvPr>
              <p:cNvSpPr txBox="1"/>
              <p:nvPr/>
            </p:nvSpPr>
            <p:spPr>
              <a:xfrm>
                <a:off x="1968616" y="3383414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Env.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輸出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𝑆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endPara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99" name="文字方塊 98">
                <a:extLst>
                  <a:ext uri="{FF2B5EF4-FFF2-40B4-BE49-F238E27FC236}">
                    <a16:creationId xmlns:a16="http://schemas.microsoft.com/office/drawing/2014/main" id="{77558549-3EA7-48EB-9955-0220E94921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8616" y="3383414"/>
                <a:ext cx="2092841" cy="276999"/>
              </a:xfrm>
              <a:prstGeom prst="rect">
                <a:avLst/>
              </a:prstGeom>
              <a:blipFill>
                <a:blip r:embed="rId11"/>
                <a:stretch>
                  <a:fillRect l="-292" t="-2222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06112729-3477-4C36-AA8B-4241BE667A62}"/>
              </a:ext>
            </a:extLst>
          </p:cNvPr>
          <p:cNvGrpSpPr/>
          <p:nvPr/>
        </p:nvGrpSpPr>
        <p:grpSpPr>
          <a:xfrm>
            <a:off x="957088" y="1170423"/>
            <a:ext cx="2270098" cy="292902"/>
            <a:chOff x="7722259" y="2009638"/>
            <a:chExt cx="2270098" cy="292902"/>
          </a:xfrm>
        </p:grpSpPr>
        <p:sp>
          <p:nvSpPr>
            <p:cNvPr id="106" name="矩形: 圓角 105">
              <a:extLst>
                <a:ext uri="{FF2B5EF4-FFF2-40B4-BE49-F238E27FC236}">
                  <a16:creationId xmlns:a16="http://schemas.microsoft.com/office/drawing/2014/main" id="{AACA4D2C-0D7D-4565-90DD-70BFE1BE14F8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07" name="群組 106">
              <a:extLst>
                <a:ext uri="{FF2B5EF4-FFF2-40B4-BE49-F238E27FC236}">
                  <a16:creationId xmlns:a16="http://schemas.microsoft.com/office/drawing/2014/main" id="{35648816-FF58-486B-B258-3EA458EA2526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108" name="橢圓 107">
                <a:extLst>
                  <a:ext uri="{FF2B5EF4-FFF2-40B4-BE49-F238E27FC236}">
                    <a16:creationId xmlns:a16="http://schemas.microsoft.com/office/drawing/2014/main" id="{5E1E8261-9352-4522-ACF8-4E1CD82FBE7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9" name="文字方塊 108">
                <a:extLst>
                  <a:ext uri="{FF2B5EF4-FFF2-40B4-BE49-F238E27FC236}">
                    <a16:creationId xmlns:a16="http://schemas.microsoft.com/office/drawing/2014/main" id="{96DAC66E-748B-4D6B-B51A-48DFDC9E3B27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4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文字方塊 109">
                <a:extLst>
                  <a:ext uri="{FF2B5EF4-FFF2-40B4-BE49-F238E27FC236}">
                    <a16:creationId xmlns:a16="http://schemas.microsoft.com/office/drawing/2014/main" id="{8451E5F5-0E28-4BE9-9A4A-3E61357A1A74}"/>
                  </a:ext>
                </a:extLst>
              </p:cNvPr>
              <p:cNvSpPr txBox="1"/>
              <p:nvPr/>
            </p:nvSpPr>
            <p:spPr>
              <a:xfrm>
                <a:off x="1177588" y="1173473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12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(</m:t>
                    </m:r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𝑆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  <m:r>
                      <a:rPr lang="en-US" altLang="zh-TW" sz="1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,</m:t>
                    </m:r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  <m:r>
                      <a:rPr lang="en-US" altLang="zh-TW" sz="1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)</m:t>
                    </m:r>
                    <m:r>
                      <a:rPr lang="zh-TW" altLang="en-US" sz="1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輸入</m:t>
                    </m:r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Actor</a:t>
                </a:r>
              </a:p>
            </p:txBody>
          </p:sp>
        </mc:Choice>
        <mc:Fallback xmlns="">
          <p:sp>
            <p:nvSpPr>
              <p:cNvPr id="110" name="文字方塊 109">
                <a:extLst>
                  <a:ext uri="{FF2B5EF4-FFF2-40B4-BE49-F238E27FC236}">
                    <a16:creationId xmlns:a16="http://schemas.microsoft.com/office/drawing/2014/main" id="{8451E5F5-0E28-4BE9-9A4A-3E61357A1A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7588" y="1173473"/>
                <a:ext cx="2092841" cy="276999"/>
              </a:xfrm>
              <a:prstGeom prst="rect">
                <a:avLst/>
              </a:prstGeom>
              <a:blipFill>
                <a:blip r:embed="rId12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1" name="文字方塊 110">
            <a:extLst>
              <a:ext uri="{FF2B5EF4-FFF2-40B4-BE49-F238E27FC236}">
                <a16:creationId xmlns:a16="http://schemas.microsoft.com/office/drawing/2014/main" id="{C2F76A5E-F7C7-471C-ABAC-EB5004EF1EF4}"/>
              </a:ext>
            </a:extLst>
          </p:cNvPr>
          <p:cNvSpPr txBox="1"/>
          <p:nvPr/>
        </p:nvSpPr>
        <p:spPr>
          <a:xfrm>
            <a:off x="9735042" y="1684126"/>
            <a:ext cx="108346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1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次動作得到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文字方塊 111">
                <a:extLst>
                  <a:ext uri="{FF2B5EF4-FFF2-40B4-BE49-F238E27FC236}">
                    <a16:creationId xmlns:a16="http://schemas.microsoft.com/office/drawing/2014/main" id="{73DB5DB6-4C1D-430A-8D64-AE6EF1A993FE}"/>
                  </a:ext>
                </a:extLst>
              </p:cNvPr>
              <p:cNvSpPr txBox="1"/>
              <p:nvPr/>
            </p:nvSpPr>
            <p:spPr>
              <a:xfrm>
                <a:off x="10799789" y="1679826"/>
                <a:ext cx="97003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𝑅</m:t>
                          </m:r>
                        </m:e>
                        <m:sub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12" name="文字方塊 111">
                <a:extLst>
                  <a:ext uri="{FF2B5EF4-FFF2-40B4-BE49-F238E27FC236}">
                    <a16:creationId xmlns:a16="http://schemas.microsoft.com/office/drawing/2014/main" id="{73DB5DB6-4C1D-430A-8D64-AE6EF1A993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99789" y="1679826"/>
                <a:ext cx="970032" cy="276999"/>
              </a:xfrm>
              <a:prstGeom prst="rect">
                <a:avLst/>
              </a:prstGeom>
              <a:blipFill>
                <a:blip r:embed="rId13"/>
                <a:stretch>
                  <a:fillRect b="-1111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3" name="群組 112">
            <a:extLst>
              <a:ext uri="{FF2B5EF4-FFF2-40B4-BE49-F238E27FC236}">
                <a16:creationId xmlns:a16="http://schemas.microsoft.com/office/drawing/2014/main" id="{ACBCEBD2-50C2-413D-9E42-A0ED934B42FF}"/>
              </a:ext>
            </a:extLst>
          </p:cNvPr>
          <p:cNvGrpSpPr/>
          <p:nvPr/>
        </p:nvGrpSpPr>
        <p:grpSpPr>
          <a:xfrm>
            <a:off x="6242200" y="1884976"/>
            <a:ext cx="2270098" cy="292902"/>
            <a:chOff x="7722259" y="2009638"/>
            <a:chExt cx="2270098" cy="292902"/>
          </a:xfrm>
        </p:grpSpPr>
        <p:sp>
          <p:nvSpPr>
            <p:cNvPr id="114" name="矩形: 圓角 113">
              <a:extLst>
                <a:ext uri="{FF2B5EF4-FFF2-40B4-BE49-F238E27FC236}">
                  <a16:creationId xmlns:a16="http://schemas.microsoft.com/office/drawing/2014/main" id="{A0D432F8-4A3D-4093-89CF-D2467337B44C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15" name="群組 114">
              <a:extLst>
                <a:ext uri="{FF2B5EF4-FFF2-40B4-BE49-F238E27FC236}">
                  <a16:creationId xmlns:a16="http://schemas.microsoft.com/office/drawing/2014/main" id="{BB3191AE-A39D-4BDA-A25E-561B2FF73918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116" name="橢圓 115">
                <a:extLst>
                  <a:ext uri="{FF2B5EF4-FFF2-40B4-BE49-F238E27FC236}">
                    <a16:creationId xmlns:a16="http://schemas.microsoft.com/office/drawing/2014/main" id="{65B616F5-DBED-46B2-A92E-CF34F14E9F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7" name="文字方塊 116">
                <a:extLst>
                  <a:ext uri="{FF2B5EF4-FFF2-40B4-BE49-F238E27FC236}">
                    <a16:creationId xmlns:a16="http://schemas.microsoft.com/office/drawing/2014/main" id="{B10FE9CF-722F-483E-A99A-A41E4FEBE7B0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文字方塊 117">
                <a:extLst>
                  <a:ext uri="{FF2B5EF4-FFF2-40B4-BE49-F238E27FC236}">
                    <a16:creationId xmlns:a16="http://schemas.microsoft.com/office/drawing/2014/main" id="{1D6CDA17-1CCC-4A8D-BE80-0B58FF36A331}"/>
                  </a:ext>
                </a:extLst>
              </p:cNvPr>
              <p:cNvSpPr txBox="1"/>
              <p:nvPr/>
            </p:nvSpPr>
            <p:spPr>
              <a:xfrm>
                <a:off x="6462700" y="1888026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輸入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𝑆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 輸出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Fire</a:t>
                </a:r>
              </a:p>
            </p:txBody>
          </p:sp>
        </mc:Choice>
        <mc:Fallback xmlns="">
          <p:sp>
            <p:nvSpPr>
              <p:cNvPr id="118" name="文字方塊 117">
                <a:extLst>
                  <a:ext uri="{FF2B5EF4-FFF2-40B4-BE49-F238E27FC236}">
                    <a16:creationId xmlns:a16="http://schemas.microsoft.com/office/drawing/2014/main" id="{1D6CDA17-1CCC-4A8D-BE80-0B58FF36A3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2700" y="1888026"/>
                <a:ext cx="2092841" cy="276999"/>
              </a:xfrm>
              <a:prstGeom prst="rect">
                <a:avLst/>
              </a:prstGeom>
              <a:blipFill>
                <a:blip r:embed="rId14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9" name="群組 118">
            <a:extLst>
              <a:ext uri="{FF2B5EF4-FFF2-40B4-BE49-F238E27FC236}">
                <a16:creationId xmlns:a16="http://schemas.microsoft.com/office/drawing/2014/main" id="{87A3B8A3-02CC-4E67-AEFE-5760A851A577}"/>
              </a:ext>
            </a:extLst>
          </p:cNvPr>
          <p:cNvGrpSpPr/>
          <p:nvPr/>
        </p:nvGrpSpPr>
        <p:grpSpPr>
          <a:xfrm>
            <a:off x="6255371" y="5992427"/>
            <a:ext cx="2270098" cy="292902"/>
            <a:chOff x="7722259" y="2009638"/>
            <a:chExt cx="2270098" cy="292902"/>
          </a:xfrm>
        </p:grpSpPr>
        <p:sp>
          <p:nvSpPr>
            <p:cNvPr id="120" name="矩形: 圓角 119">
              <a:extLst>
                <a:ext uri="{FF2B5EF4-FFF2-40B4-BE49-F238E27FC236}">
                  <a16:creationId xmlns:a16="http://schemas.microsoft.com/office/drawing/2014/main" id="{ADE02921-9F4D-42A2-8A7B-15E70E459230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21" name="群組 120">
              <a:extLst>
                <a:ext uri="{FF2B5EF4-FFF2-40B4-BE49-F238E27FC236}">
                  <a16:creationId xmlns:a16="http://schemas.microsoft.com/office/drawing/2014/main" id="{AF9D04E6-6958-45C9-8F52-096BB30C5683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122" name="橢圓 121">
                <a:extLst>
                  <a:ext uri="{FF2B5EF4-FFF2-40B4-BE49-F238E27FC236}">
                    <a16:creationId xmlns:a16="http://schemas.microsoft.com/office/drawing/2014/main" id="{25884450-14A1-4690-8D31-4589E8DF40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3" name="文字方塊 122">
                <a:extLst>
                  <a:ext uri="{FF2B5EF4-FFF2-40B4-BE49-F238E27FC236}">
                    <a16:creationId xmlns:a16="http://schemas.microsoft.com/office/drawing/2014/main" id="{BA789852-0E45-4665-8929-5C8F5C5D6D3F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6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4" name="文字方塊 123">
                <a:extLst>
                  <a:ext uri="{FF2B5EF4-FFF2-40B4-BE49-F238E27FC236}">
                    <a16:creationId xmlns:a16="http://schemas.microsoft.com/office/drawing/2014/main" id="{B01D3C17-6D2A-426F-AE56-A400FAAECAFE}"/>
                  </a:ext>
                </a:extLst>
              </p:cNvPr>
              <p:cNvSpPr txBox="1"/>
              <p:nvPr/>
            </p:nvSpPr>
            <p:spPr>
              <a:xfrm>
                <a:off x="6475871" y="5995477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Fire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輸入</a:t>
                </a:r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Env.</a:t>
                </a:r>
              </a:p>
            </p:txBody>
          </p:sp>
        </mc:Choice>
        <mc:Fallback xmlns="">
          <p:sp>
            <p:nvSpPr>
              <p:cNvPr id="124" name="文字方塊 123">
                <a:extLst>
                  <a:ext uri="{FF2B5EF4-FFF2-40B4-BE49-F238E27FC236}">
                    <a16:creationId xmlns:a16="http://schemas.microsoft.com/office/drawing/2014/main" id="{B01D3C17-6D2A-426F-AE56-A400FAAECA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5871" y="5995477"/>
                <a:ext cx="2092841" cy="276999"/>
              </a:xfrm>
              <a:prstGeom prst="rect">
                <a:avLst/>
              </a:prstGeom>
              <a:blipFill>
                <a:blip r:embed="rId15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5" name="群組 124">
            <a:extLst>
              <a:ext uri="{FF2B5EF4-FFF2-40B4-BE49-F238E27FC236}">
                <a16:creationId xmlns:a16="http://schemas.microsoft.com/office/drawing/2014/main" id="{1B72E3CE-4D4B-4F26-AB4A-4BF5431636E6}"/>
              </a:ext>
            </a:extLst>
          </p:cNvPr>
          <p:cNvGrpSpPr/>
          <p:nvPr/>
        </p:nvGrpSpPr>
        <p:grpSpPr>
          <a:xfrm>
            <a:off x="1748116" y="3845992"/>
            <a:ext cx="2270098" cy="292902"/>
            <a:chOff x="7722259" y="2009638"/>
            <a:chExt cx="2270098" cy="292902"/>
          </a:xfrm>
        </p:grpSpPr>
        <p:sp>
          <p:nvSpPr>
            <p:cNvPr id="126" name="矩形: 圓角 125">
              <a:extLst>
                <a:ext uri="{FF2B5EF4-FFF2-40B4-BE49-F238E27FC236}">
                  <a16:creationId xmlns:a16="http://schemas.microsoft.com/office/drawing/2014/main" id="{624994ED-08C3-4925-8DCE-4F7FD5B027BB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27" name="群組 126">
              <a:extLst>
                <a:ext uri="{FF2B5EF4-FFF2-40B4-BE49-F238E27FC236}">
                  <a16:creationId xmlns:a16="http://schemas.microsoft.com/office/drawing/2014/main" id="{4E4A71C9-AA4A-46DF-96B7-D11FDE399F92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128" name="橢圓 127">
                <a:extLst>
                  <a:ext uri="{FF2B5EF4-FFF2-40B4-BE49-F238E27FC236}">
                    <a16:creationId xmlns:a16="http://schemas.microsoft.com/office/drawing/2014/main" id="{D591F052-E05A-4FD8-B1F7-64F070E881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" name="文字方塊 128">
                <a:extLst>
                  <a:ext uri="{FF2B5EF4-FFF2-40B4-BE49-F238E27FC236}">
                    <a16:creationId xmlns:a16="http://schemas.microsoft.com/office/drawing/2014/main" id="{03BB9F05-1D3D-4B31-B5C7-558DCBABD810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7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24CAEEBB-C8EC-43F7-9587-353421966C1F}"/>
                  </a:ext>
                </a:extLst>
              </p:cNvPr>
              <p:cNvSpPr txBox="1"/>
              <p:nvPr/>
            </p:nvSpPr>
            <p:spPr>
              <a:xfrm>
                <a:off x="1968616" y="3849042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Env.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輸出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𝑆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30" name="文字方塊 129">
                <a:extLst>
                  <a:ext uri="{FF2B5EF4-FFF2-40B4-BE49-F238E27FC236}">
                    <a16:creationId xmlns:a16="http://schemas.microsoft.com/office/drawing/2014/main" id="{24CAEEBB-C8EC-43F7-9587-353421966C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8616" y="3849042"/>
                <a:ext cx="2092841" cy="276999"/>
              </a:xfrm>
              <a:prstGeom prst="rect">
                <a:avLst/>
              </a:prstGeom>
              <a:blipFill>
                <a:blip r:embed="rId16"/>
                <a:stretch>
                  <a:fillRect l="-292"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1" name="群組 130">
            <a:extLst>
              <a:ext uri="{FF2B5EF4-FFF2-40B4-BE49-F238E27FC236}">
                <a16:creationId xmlns:a16="http://schemas.microsoft.com/office/drawing/2014/main" id="{994C0F5C-6651-497E-817D-72AE598C7DE5}"/>
              </a:ext>
            </a:extLst>
          </p:cNvPr>
          <p:cNvGrpSpPr/>
          <p:nvPr/>
        </p:nvGrpSpPr>
        <p:grpSpPr>
          <a:xfrm>
            <a:off x="5384628" y="3849042"/>
            <a:ext cx="2270098" cy="292902"/>
            <a:chOff x="7722259" y="2009638"/>
            <a:chExt cx="2270098" cy="292902"/>
          </a:xfrm>
        </p:grpSpPr>
        <p:sp>
          <p:nvSpPr>
            <p:cNvPr id="132" name="矩形: 圓角 131">
              <a:extLst>
                <a:ext uri="{FF2B5EF4-FFF2-40B4-BE49-F238E27FC236}">
                  <a16:creationId xmlns:a16="http://schemas.microsoft.com/office/drawing/2014/main" id="{6ED0EAB4-2C3C-440F-A68D-A0746DADA389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33" name="群組 132">
              <a:extLst>
                <a:ext uri="{FF2B5EF4-FFF2-40B4-BE49-F238E27FC236}">
                  <a16:creationId xmlns:a16="http://schemas.microsoft.com/office/drawing/2014/main" id="{A3D516CF-B5DD-46C9-9F29-B666289416FF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134" name="橢圓 133">
                <a:extLst>
                  <a:ext uri="{FF2B5EF4-FFF2-40B4-BE49-F238E27FC236}">
                    <a16:creationId xmlns:a16="http://schemas.microsoft.com/office/drawing/2014/main" id="{503D6D1C-1C26-4964-90F1-1FA7DD958D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5" name="文字方塊 134">
                <a:extLst>
                  <a:ext uri="{FF2B5EF4-FFF2-40B4-BE49-F238E27FC236}">
                    <a16:creationId xmlns:a16="http://schemas.microsoft.com/office/drawing/2014/main" id="{F42D9B30-E461-48B4-AD09-D08D5EEBA047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7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文字方塊 135">
                <a:extLst>
                  <a:ext uri="{FF2B5EF4-FFF2-40B4-BE49-F238E27FC236}">
                    <a16:creationId xmlns:a16="http://schemas.microsoft.com/office/drawing/2014/main" id="{A85E1E45-FE5C-4AC3-9807-0BF307EB0509}"/>
                  </a:ext>
                </a:extLst>
              </p:cNvPr>
              <p:cNvSpPr txBox="1"/>
              <p:nvPr/>
            </p:nvSpPr>
            <p:spPr>
              <a:xfrm>
                <a:off x="5605128" y="3852092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擊中外星人，</a:t>
                </a:r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Env.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輸出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50</a:t>
                </a:r>
              </a:p>
            </p:txBody>
          </p:sp>
        </mc:Choice>
        <mc:Fallback xmlns="">
          <p:sp>
            <p:nvSpPr>
              <p:cNvPr id="136" name="文字方塊 135">
                <a:extLst>
                  <a:ext uri="{FF2B5EF4-FFF2-40B4-BE49-F238E27FC236}">
                    <a16:creationId xmlns:a16="http://schemas.microsoft.com/office/drawing/2014/main" id="{A85E1E45-FE5C-4AC3-9807-0BF307EB05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5128" y="3852092"/>
                <a:ext cx="2092841" cy="276999"/>
              </a:xfrm>
              <a:prstGeom prst="rect">
                <a:avLst/>
              </a:prstGeom>
              <a:blipFill>
                <a:blip r:embed="rId17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7" name="群組 136">
            <a:extLst>
              <a:ext uri="{FF2B5EF4-FFF2-40B4-BE49-F238E27FC236}">
                <a16:creationId xmlns:a16="http://schemas.microsoft.com/office/drawing/2014/main" id="{54D8CDD1-B5A4-4073-8DED-24A46C16CAAD}"/>
              </a:ext>
            </a:extLst>
          </p:cNvPr>
          <p:cNvGrpSpPr/>
          <p:nvPr/>
        </p:nvGrpSpPr>
        <p:grpSpPr>
          <a:xfrm>
            <a:off x="990278" y="1879669"/>
            <a:ext cx="2270098" cy="292902"/>
            <a:chOff x="7722259" y="2009638"/>
            <a:chExt cx="2270098" cy="292902"/>
          </a:xfrm>
        </p:grpSpPr>
        <p:sp>
          <p:nvSpPr>
            <p:cNvPr id="138" name="矩形: 圓角 137">
              <a:extLst>
                <a:ext uri="{FF2B5EF4-FFF2-40B4-BE49-F238E27FC236}">
                  <a16:creationId xmlns:a16="http://schemas.microsoft.com/office/drawing/2014/main" id="{77A3CB46-CF95-4C56-8E01-A16853CE8183}"/>
                </a:ext>
              </a:extLst>
            </p:cNvPr>
            <p:cNvSpPr/>
            <p:nvPr/>
          </p:nvSpPr>
          <p:spPr>
            <a:xfrm>
              <a:off x="7832357" y="2009638"/>
              <a:ext cx="2160000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39" name="群組 138">
              <a:extLst>
                <a:ext uri="{FF2B5EF4-FFF2-40B4-BE49-F238E27FC236}">
                  <a16:creationId xmlns:a16="http://schemas.microsoft.com/office/drawing/2014/main" id="{363CEB33-A737-4826-A55B-ED7D7C6CE595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140" name="橢圓 139">
                <a:extLst>
                  <a:ext uri="{FF2B5EF4-FFF2-40B4-BE49-F238E27FC236}">
                    <a16:creationId xmlns:a16="http://schemas.microsoft.com/office/drawing/2014/main" id="{FD167A8C-9BE7-4F0D-B059-00F9A12F42C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1" name="文字方塊 140">
                <a:extLst>
                  <a:ext uri="{FF2B5EF4-FFF2-40B4-BE49-F238E27FC236}">
                    <a16:creationId xmlns:a16="http://schemas.microsoft.com/office/drawing/2014/main" id="{7EDD3275-997C-4DCF-9E3F-9162E8285177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8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E53F7BBD-97CC-46F9-B1C2-FF9237403741}"/>
                  </a:ext>
                </a:extLst>
              </p:cNvPr>
              <p:cNvSpPr txBox="1"/>
              <p:nvPr/>
            </p:nvSpPr>
            <p:spPr>
              <a:xfrm>
                <a:off x="1210778" y="1882719"/>
                <a:ext cx="209284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12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(</m:t>
                    </m:r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𝑆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2</m:t>
                        </m:r>
                      </m:sub>
                    </m:sSub>
                    <m:r>
                      <a:rPr lang="en-US" altLang="zh-TW" sz="1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,</m:t>
                    </m:r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  <m:r>
                      <a:rPr lang="en-US" altLang="zh-TW" sz="1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)</m:t>
                    </m:r>
                    <m:r>
                      <a:rPr lang="zh-TW" altLang="en-US" sz="1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輸入</m:t>
                    </m:r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Actor</a:t>
                </a:r>
              </a:p>
            </p:txBody>
          </p:sp>
        </mc:Choice>
        <mc:Fallback xmlns=""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E53F7BBD-97CC-46F9-B1C2-FF92374037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0778" y="1882719"/>
                <a:ext cx="2092841" cy="276999"/>
              </a:xfrm>
              <a:prstGeom prst="rect">
                <a:avLst/>
              </a:prstGeom>
              <a:blipFill>
                <a:blip r:embed="rId18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3" name="文字方塊 142">
            <a:extLst>
              <a:ext uri="{FF2B5EF4-FFF2-40B4-BE49-F238E27FC236}">
                <a16:creationId xmlns:a16="http://schemas.microsoft.com/office/drawing/2014/main" id="{05BC849A-0423-4AC5-8585-7DD2E8F1863B}"/>
              </a:ext>
            </a:extLst>
          </p:cNvPr>
          <p:cNvSpPr txBox="1"/>
          <p:nvPr/>
        </p:nvSpPr>
        <p:spPr>
          <a:xfrm>
            <a:off x="9723357" y="2147346"/>
            <a:ext cx="109545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2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次動作得到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44DF267-519E-4357-B340-F40C54E2C67C}"/>
                  </a:ext>
                </a:extLst>
              </p:cNvPr>
              <p:cNvSpPr txBox="1"/>
              <p:nvPr/>
            </p:nvSpPr>
            <p:spPr>
              <a:xfrm>
                <a:off x="10800091" y="2143046"/>
                <a:ext cx="97003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𝑅</m:t>
                          </m:r>
                        </m:e>
                        <m:sub>
                          <m: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544DF267-519E-4357-B340-F40C54E2C6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00091" y="2143046"/>
                <a:ext cx="970032" cy="276999"/>
              </a:xfrm>
              <a:prstGeom prst="rect">
                <a:avLst/>
              </a:prstGeom>
              <a:blipFill>
                <a:blip r:embed="rId19"/>
                <a:stretch>
                  <a:fillRect b="-1111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5" name="文字方塊 144">
            <a:extLst>
              <a:ext uri="{FF2B5EF4-FFF2-40B4-BE49-F238E27FC236}">
                <a16:creationId xmlns:a16="http://schemas.microsoft.com/office/drawing/2014/main" id="{EA2552F2-C388-4E31-A5F0-45F924146798}"/>
              </a:ext>
            </a:extLst>
          </p:cNvPr>
          <p:cNvSpPr txBox="1"/>
          <p:nvPr/>
        </p:nvSpPr>
        <p:spPr>
          <a:xfrm>
            <a:off x="10539786" y="2645765"/>
            <a:ext cx="390038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</p:txBody>
      </p:sp>
      <p:sp>
        <p:nvSpPr>
          <p:cNvPr id="146" name="文字方塊 145">
            <a:extLst>
              <a:ext uri="{FF2B5EF4-FFF2-40B4-BE49-F238E27FC236}">
                <a16:creationId xmlns:a16="http://schemas.microsoft.com/office/drawing/2014/main" id="{13ADC129-D20B-4AA1-B423-33DC0DBF1B5F}"/>
              </a:ext>
            </a:extLst>
          </p:cNvPr>
          <p:cNvSpPr txBox="1"/>
          <p:nvPr/>
        </p:nvSpPr>
        <p:spPr>
          <a:xfrm>
            <a:off x="9705382" y="3152947"/>
            <a:ext cx="111342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N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次動作得到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6E48CD0E-433C-4B2E-8B05-D9BD19FA8F05}"/>
                  </a:ext>
                </a:extLst>
              </p:cNvPr>
              <p:cNvSpPr txBox="1"/>
              <p:nvPr/>
            </p:nvSpPr>
            <p:spPr>
              <a:xfrm>
                <a:off x="10800091" y="3148647"/>
                <a:ext cx="97003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𝑁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𝑁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𝑅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𝑁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6E48CD0E-433C-4B2E-8B05-D9BD19FA8F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00091" y="3148647"/>
                <a:ext cx="970032" cy="276999"/>
              </a:xfrm>
              <a:prstGeom prst="rect">
                <a:avLst/>
              </a:prstGeom>
              <a:blipFill>
                <a:blip r:embed="rId20"/>
                <a:stretch>
                  <a:fillRect b="-1111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8" name="矩形 147">
            <a:extLst>
              <a:ext uri="{FF2B5EF4-FFF2-40B4-BE49-F238E27FC236}">
                <a16:creationId xmlns:a16="http://schemas.microsoft.com/office/drawing/2014/main" id="{799742E7-90EC-4650-A942-C85D9C8AC363}"/>
              </a:ext>
            </a:extLst>
          </p:cNvPr>
          <p:cNvSpPr/>
          <p:nvPr/>
        </p:nvSpPr>
        <p:spPr>
          <a:xfrm>
            <a:off x="9514560" y="1494887"/>
            <a:ext cx="2427214" cy="2108746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9" name="文字方塊 148">
            <a:extLst>
              <a:ext uri="{FF2B5EF4-FFF2-40B4-BE49-F238E27FC236}">
                <a16:creationId xmlns:a16="http://schemas.microsoft.com/office/drawing/2014/main" id="{2657E8B5-D644-425A-A24C-E57C06C6C0A9}"/>
              </a:ext>
            </a:extLst>
          </p:cNvPr>
          <p:cNvSpPr txBox="1"/>
          <p:nvPr/>
        </p:nvSpPr>
        <p:spPr>
          <a:xfrm>
            <a:off x="9670159" y="1346089"/>
            <a:ext cx="2087558" cy="27699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局遊戲叫 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one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episode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2" name="文字方塊 151">
                <a:extLst>
                  <a:ext uri="{FF2B5EF4-FFF2-40B4-BE49-F238E27FC236}">
                    <a16:creationId xmlns:a16="http://schemas.microsoft.com/office/drawing/2014/main" id="{BD4F433D-84AB-4366-A466-3FA11D1CB875}"/>
                  </a:ext>
                </a:extLst>
              </p:cNvPr>
              <p:cNvSpPr txBox="1"/>
              <p:nvPr/>
            </p:nvSpPr>
            <p:spPr>
              <a:xfrm>
                <a:off x="9136253" y="4641524"/>
                <a:ext cx="3155370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Actor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看到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𝑆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時，會做出能最大化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的動作</a:t>
                </a:r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52" name="文字方塊 151">
                <a:extLst>
                  <a:ext uri="{FF2B5EF4-FFF2-40B4-BE49-F238E27FC236}">
                    <a16:creationId xmlns:a16="http://schemas.microsoft.com/office/drawing/2014/main" id="{BD4F433D-84AB-4366-A466-3FA11D1CB8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6253" y="4641524"/>
                <a:ext cx="3155370" cy="276999"/>
              </a:xfrm>
              <a:prstGeom prst="rect">
                <a:avLst/>
              </a:prstGeom>
              <a:blipFill>
                <a:blip r:embed="rId21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3" name="文字方塊 152">
            <a:extLst>
              <a:ext uri="{FF2B5EF4-FFF2-40B4-BE49-F238E27FC236}">
                <a16:creationId xmlns:a16="http://schemas.microsoft.com/office/drawing/2014/main" id="{A6776A90-6569-42CA-B859-F72B7EA51187}"/>
              </a:ext>
            </a:extLst>
          </p:cNvPr>
          <p:cNvSpPr txBox="1"/>
          <p:nvPr/>
        </p:nvSpPr>
        <p:spPr>
          <a:xfrm>
            <a:off x="9268405" y="5420431"/>
            <a:ext cx="2980586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b="1" dirty="0">
                <a:solidFill>
                  <a:srgbClr val="FF0000"/>
                </a:solidFill>
                <a:latin typeface="+mj-lt"/>
                <a:ea typeface="微軟正黑體" panose="020B0604030504040204" pitchFamily="34" charset="-120"/>
              </a:rPr>
              <a:t>但一次動作能取得最大</a:t>
            </a:r>
            <a:r>
              <a:rPr lang="en-US" altLang="zh-TW" sz="1200" b="1" dirty="0">
                <a:solidFill>
                  <a:srgbClr val="FF0000"/>
                </a:solidFill>
                <a:latin typeface="+mj-lt"/>
                <a:ea typeface="微軟正黑體" panose="020B0604030504040204" pitchFamily="34" charset="-120"/>
              </a:rPr>
              <a:t>Reward</a:t>
            </a:r>
            <a:r>
              <a:rPr lang="zh-TW" altLang="en-US" sz="1200" b="1" dirty="0">
                <a:solidFill>
                  <a:srgbClr val="FF0000"/>
                </a:solidFill>
                <a:latin typeface="+mj-lt"/>
                <a:ea typeface="微軟正黑體" panose="020B0604030504040204" pitchFamily="34" charset="-120"/>
              </a:rPr>
              <a:t>的是開火，</a:t>
            </a:r>
            <a:endParaRPr lang="en-US" altLang="zh-TW" sz="1200" b="1" dirty="0">
              <a:solidFill>
                <a:srgbClr val="FF0000"/>
              </a:solidFill>
              <a:latin typeface="+mj-lt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200" b="1" dirty="0">
                <a:solidFill>
                  <a:srgbClr val="FF0000"/>
                </a:solidFill>
                <a:latin typeface="+mj-lt"/>
                <a:ea typeface="微軟正黑體" panose="020B0604030504040204" pitchFamily="34" charset="-120"/>
              </a:rPr>
              <a:t>Agent</a:t>
            </a:r>
            <a:r>
              <a:rPr lang="zh-TW" altLang="en-US" sz="1200" b="1" dirty="0">
                <a:solidFill>
                  <a:srgbClr val="FF0000"/>
                </a:solidFill>
                <a:latin typeface="+mj-lt"/>
                <a:ea typeface="微軟正黑體" panose="020B0604030504040204" pitchFamily="34" charset="-120"/>
              </a:rPr>
              <a:t>不就會一直原地開火？</a:t>
            </a:r>
            <a:endParaRPr lang="en-US" altLang="zh-TW" sz="12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239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33" name="文字方塊 232">
                <a:extLst>
                  <a:ext uri="{FF2B5EF4-FFF2-40B4-BE49-F238E27FC236}">
                    <a16:creationId xmlns:a16="http://schemas.microsoft.com/office/drawing/2014/main" id="{E104798F-D1C3-4516-B258-E4539667DBE2}"/>
                  </a:ext>
                </a:extLst>
              </p:cNvPr>
              <p:cNvSpPr txBox="1"/>
              <p:nvPr/>
            </p:nvSpPr>
            <p:spPr>
              <a:xfrm>
                <a:off x="5776143" y="5122041"/>
                <a:ext cx="864696" cy="64633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左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: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0 </a:t>
                </a:r>
              </a:p>
              <a:p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開火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</a:p>
              <a:p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右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: 0</a:t>
                </a:r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33" name="文字方塊 232">
                <a:extLst>
                  <a:ext uri="{FF2B5EF4-FFF2-40B4-BE49-F238E27FC236}">
                    <a16:creationId xmlns:a16="http://schemas.microsoft.com/office/drawing/2014/main" id="{E104798F-D1C3-4516-B258-E4539667DB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6143" y="5122041"/>
                <a:ext cx="864696" cy="646331"/>
              </a:xfrm>
              <a:prstGeom prst="rect">
                <a:avLst/>
              </a:prstGeom>
              <a:blipFill>
                <a:blip r:embed="rId3"/>
                <a:stretch>
                  <a:fillRect l="-709" t="-943" b="-566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2.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強化學習訓練架構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2" name="文字方塊 171">
                <a:extLst>
                  <a:ext uri="{FF2B5EF4-FFF2-40B4-BE49-F238E27FC236}">
                    <a16:creationId xmlns:a16="http://schemas.microsoft.com/office/drawing/2014/main" id="{9C31A225-CB3C-4845-BBC0-3D160A846C91}"/>
                  </a:ext>
                </a:extLst>
              </p:cNvPr>
              <p:cNvSpPr txBox="1"/>
              <p:nvPr/>
            </p:nvSpPr>
            <p:spPr>
              <a:xfrm>
                <a:off x="2447602" y="1183294"/>
                <a:ext cx="2188012" cy="461665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one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episode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後</a:t>
                </a:r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  <a:p>
                <a:pPr algn="ctr"/>
                <a:r>
                  <a:rPr lang="en-US" altLang="zh-TW" sz="12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Agnet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才會利用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進行優化</a:t>
                </a:r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72" name="文字方塊 171">
                <a:extLst>
                  <a:ext uri="{FF2B5EF4-FFF2-40B4-BE49-F238E27FC236}">
                    <a16:creationId xmlns:a16="http://schemas.microsoft.com/office/drawing/2014/main" id="{9C31A225-CB3C-4845-BBC0-3D160A846C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7602" y="1183294"/>
                <a:ext cx="2188012" cy="461665"/>
              </a:xfrm>
              <a:prstGeom prst="rect">
                <a:avLst/>
              </a:prstGeom>
              <a:blipFill>
                <a:blip r:embed="rId4"/>
                <a:stretch>
                  <a:fillRect t="-1316" b="-7895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961BFB66-7170-4382-9C84-136B181F872B}"/>
                  </a:ext>
                </a:extLst>
              </p:cNvPr>
              <p:cNvSpPr txBox="1"/>
              <p:nvPr/>
            </p:nvSpPr>
            <p:spPr>
              <a:xfrm>
                <a:off x="2478777" y="1695552"/>
                <a:ext cx="1878539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…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b>
                    </m:sSub>
                  </m:oMath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73" name="文字方塊 172">
                <a:extLst>
                  <a:ext uri="{FF2B5EF4-FFF2-40B4-BE49-F238E27FC236}">
                    <a16:creationId xmlns:a16="http://schemas.microsoft.com/office/drawing/2014/main" id="{961BFB66-7170-4382-9C84-136B181F8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8777" y="1695552"/>
                <a:ext cx="1878539" cy="276999"/>
              </a:xfrm>
              <a:prstGeom prst="rect">
                <a:avLst/>
              </a:prstGeom>
              <a:blipFill>
                <a:blip r:embed="rId5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4" name="文字方塊 173">
                <a:extLst>
                  <a:ext uri="{FF2B5EF4-FFF2-40B4-BE49-F238E27FC236}">
                    <a16:creationId xmlns:a16="http://schemas.microsoft.com/office/drawing/2014/main" id="{202A2931-1A1E-48C5-BFD2-9621C296A90B}"/>
                  </a:ext>
                </a:extLst>
              </p:cNvPr>
              <p:cNvSpPr txBox="1"/>
              <p:nvPr/>
            </p:nvSpPr>
            <p:spPr>
              <a:xfrm>
                <a:off x="2478777" y="2118952"/>
                <a:ext cx="1878539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…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b>
                    </m:sSub>
                  </m:oMath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74" name="文字方塊 173">
                <a:extLst>
                  <a:ext uri="{FF2B5EF4-FFF2-40B4-BE49-F238E27FC236}">
                    <a16:creationId xmlns:a16="http://schemas.microsoft.com/office/drawing/2014/main" id="{202A2931-1A1E-48C5-BFD2-9621C296A9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8777" y="2118952"/>
                <a:ext cx="1878539" cy="276999"/>
              </a:xfrm>
              <a:prstGeom prst="rect">
                <a:avLst/>
              </a:prstGeom>
              <a:blipFill>
                <a:blip r:embed="rId6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EE889ADC-CD70-41A8-A157-3C89A170FB1A}"/>
                  </a:ext>
                </a:extLst>
              </p:cNvPr>
              <p:cNvSpPr txBox="1"/>
              <p:nvPr/>
            </p:nvSpPr>
            <p:spPr>
              <a:xfrm>
                <a:off x="2519161" y="3130785"/>
                <a:ext cx="1752224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b>
                    </m:sSub>
                  </m:oMath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75" name="文字方塊 174">
                <a:extLst>
                  <a:ext uri="{FF2B5EF4-FFF2-40B4-BE49-F238E27FC236}">
                    <a16:creationId xmlns:a16="http://schemas.microsoft.com/office/drawing/2014/main" id="{EE889ADC-CD70-41A8-A157-3C89A170F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9161" y="3130785"/>
                <a:ext cx="1752224" cy="276999"/>
              </a:xfrm>
              <a:prstGeom prst="rect">
                <a:avLst/>
              </a:prstGeom>
              <a:blipFill>
                <a:blip r:embed="rId7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6" name="文字方塊 175">
            <a:extLst>
              <a:ext uri="{FF2B5EF4-FFF2-40B4-BE49-F238E27FC236}">
                <a16:creationId xmlns:a16="http://schemas.microsoft.com/office/drawing/2014/main" id="{4830C5E5-C685-4EA5-BCA1-CA905E9ABBE2}"/>
              </a:ext>
            </a:extLst>
          </p:cNvPr>
          <p:cNvSpPr txBox="1"/>
          <p:nvPr/>
        </p:nvSpPr>
        <p:spPr>
          <a:xfrm>
            <a:off x="3025041" y="2647456"/>
            <a:ext cx="390038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</p:txBody>
      </p:sp>
      <p:sp>
        <p:nvSpPr>
          <p:cNvPr id="178" name="箭號: 向右 177">
            <a:extLst>
              <a:ext uri="{FF2B5EF4-FFF2-40B4-BE49-F238E27FC236}">
                <a16:creationId xmlns:a16="http://schemas.microsoft.com/office/drawing/2014/main" id="{6E16BEA8-D9D4-4AE7-9BE1-FB835267DD67}"/>
              </a:ext>
            </a:extLst>
          </p:cNvPr>
          <p:cNvSpPr/>
          <p:nvPr/>
        </p:nvSpPr>
        <p:spPr>
          <a:xfrm>
            <a:off x="5206429" y="2550951"/>
            <a:ext cx="517375" cy="2562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4" name="文字方塊 193">
            <a:extLst>
              <a:ext uri="{FF2B5EF4-FFF2-40B4-BE49-F238E27FC236}">
                <a16:creationId xmlns:a16="http://schemas.microsoft.com/office/drawing/2014/main" id="{31CC1170-A4A9-4C8D-B70F-09FE141748E3}"/>
              </a:ext>
            </a:extLst>
          </p:cNvPr>
          <p:cNvSpPr txBox="1"/>
          <p:nvPr/>
        </p:nvSpPr>
        <p:spPr>
          <a:xfrm>
            <a:off x="4562433" y="2133010"/>
            <a:ext cx="1878539" cy="27699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早期動作對後期影響很小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95" name="文字方塊 194">
            <a:extLst>
              <a:ext uri="{FF2B5EF4-FFF2-40B4-BE49-F238E27FC236}">
                <a16:creationId xmlns:a16="http://schemas.microsoft.com/office/drawing/2014/main" id="{99BC898A-10FF-475D-AD58-01C824A19DC0}"/>
              </a:ext>
            </a:extLst>
          </p:cNvPr>
          <p:cNvSpPr txBox="1"/>
          <p:nvPr/>
        </p:nvSpPr>
        <p:spPr>
          <a:xfrm>
            <a:off x="6863052" y="1677866"/>
            <a:ext cx="108346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1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次動作得到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6" name="文字方塊 195">
                <a:extLst>
                  <a:ext uri="{FF2B5EF4-FFF2-40B4-BE49-F238E27FC236}">
                    <a16:creationId xmlns:a16="http://schemas.microsoft.com/office/drawing/2014/main" id="{3A7621D8-582E-40A4-B1FE-A4A11768D17F}"/>
                  </a:ext>
                </a:extLst>
              </p:cNvPr>
              <p:cNvSpPr txBox="1"/>
              <p:nvPr/>
            </p:nvSpPr>
            <p:spPr>
              <a:xfrm>
                <a:off x="7927799" y="1673566"/>
                <a:ext cx="97003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𝑅</m:t>
                          </m:r>
                        </m:e>
                        <m:sub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96" name="文字方塊 195">
                <a:extLst>
                  <a:ext uri="{FF2B5EF4-FFF2-40B4-BE49-F238E27FC236}">
                    <a16:creationId xmlns:a16="http://schemas.microsoft.com/office/drawing/2014/main" id="{3A7621D8-582E-40A4-B1FE-A4A11768D1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7799" y="1673566"/>
                <a:ext cx="970032" cy="276999"/>
              </a:xfrm>
              <a:prstGeom prst="rect">
                <a:avLst/>
              </a:prstGeom>
              <a:blipFill>
                <a:blip r:embed="rId8"/>
                <a:stretch>
                  <a:fillRect b="-1111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7" name="文字方塊 196">
            <a:extLst>
              <a:ext uri="{FF2B5EF4-FFF2-40B4-BE49-F238E27FC236}">
                <a16:creationId xmlns:a16="http://schemas.microsoft.com/office/drawing/2014/main" id="{EF6D6B65-2C10-44C7-9EBD-68C006C08F89}"/>
              </a:ext>
            </a:extLst>
          </p:cNvPr>
          <p:cNvSpPr txBox="1"/>
          <p:nvPr/>
        </p:nvSpPr>
        <p:spPr>
          <a:xfrm>
            <a:off x="6851367" y="2141086"/>
            <a:ext cx="109545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2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次動作得到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8" name="文字方塊 197">
                <a:extLst>
                  <a:ext uri="{FF2B5EF4-FFF2-40B4-BE49-F238E27FC236}">
                    <a16:creationId xmlns:a16="http://schemas.microsoft.com/office/drawing/2014/main" id="{80B7500C-5F7F-408A-A238-1D6A19C26C30}"/>
                  </a:ext>
                </a:extLst>
              </p:cNvPr>
              <p:cNvSpPr txBox="1"/>
              <p:nvPr/>
            </p:nvSpPr>
            <p:spPr>
              <a:xfrm>
                <a:off x="7928101" y="2136786"/>
                <a:ext cx="97003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𝑅</m:t>
                          </m:r>
                        </m:e>
                        <m:sub>
                          <m: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198" name="文字方塊 197">
                <a:extLst>
                  <a:ext uri="{FF2B5EF4-FFF2-40B4-BE49-F238E27FC236}">
                    <a16:creationId xmlns:a16="http://schemas.microsoft.com/office/drawing/2014/main" id="{80B7500C-5F7F-408A-A238-1D6A19C26C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8101" y="2136786"/>
                <a:ext cx="970032" cy="276999"/>
              </a:xfrm>
              <a:prstGeom prst="rect">
                <a:avLst/>
              </a:prstGeom>
              <a:blipFill>
                <a:blip r:embed="rId9"/>
                <a:stretch>
                  <a:fillRect b="-1111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9" name="文字方塊 198">
            <a:extLst>
              <a:ext uri="{FF2B5EF4-FFF2-40B4-BE49-F238E27FC236}">
                <a16:creationId xmlns:a16="http://schemas.microsoft.com/office/drawing/2014/main" id="{7C6BDD1F-9EC2-4388-9AF0-4A78445C1635}"/>
              </a:ext>
            </a:extLst>
          </p:cNvPr>
          <p:cNvSpPr txBox="1"/>
          <p:nvPr/>
        </p:nvSpPr>
        <p:spPr>
          <a:xfrm>
            <a:off x="7667796" y="2639505"/>
            <a:ext cx="390038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</p:txBody>
      </p:sp>
      <p:sp>
        <p:nvSpPr>
          <p:cNvPr id="200" name="文字方塊 199">
            <a:extLst>
              <a:ext uri="{FF2B5EF4-FFF2-40B4-BE49-F238E27FC236}">
                <a16:creationId xmlns:a16="http://schemas.microsoft.com/office/drawing/2014/main" id="{0B762EAF-9E78-49D7-A2BA-3C0642C099F4}"/>
              </a:ext>
            </a:extLst>
          </p:cNvPr>
          <p:cNvSpPr txBox="1"/>
          <p:nvPr/>
        </p:nvSpPr>
        <p:spPr>
          <a:xfrm>
            <a:off x="6833392" y="3122834"/>
            <a:ext cx="111342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N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次動作得到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1" name="文字方塊 200">
                <a:extLst>
                  <a:ext uri="{FF2B5EF4-FFF2-40B4-BE49-F238E27FC236}">
                    <a16:creationId xmlns:a16="http://schemas.microsoft.com/office/drawing/2014/main" id="{D8744279-45AA-4FA0-8785-44A55B8E6E3F}"/>
                  </a:ext>
                </a:extLst>
              </p:cNvPr>
              <p:cNvSpPr txBox="1"/>
              <p:nvPr/>
            </p:nvSpPr>
            <p:spPr>
              <a:xfrm>
                <a:off x="7928101" y="3118534"/>
                <a:ext cx="97003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𝑁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𝑁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𝑅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𝑁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01" name="文字方塊 200">
                <a:extLst>
                  <a:ext uri="{FF2B5EF4-FFF2-40B4-BE49-F238E27FC236}">
                    <a16:creationId xmlns:a16="http://schemas.microsoft.com/office/drawing/2014/main" id="{D8744279-45AA-4FA0-8785-44A55B8E6E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8101" y="3118534"/>
                <a:ext cx="970032" cy="276999"/>
              </a:xfrm>
              <a:prstGeom prst="rect">
                <a:avLst/>
              </a:prstGeom>
              <a:blipFill>
                <a:blip r:embed="rId10"/>
                <a:stretch>
                  <a:fillRect b="-1111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2" name="矩形 201">
            <a:extLst>
              <a:ext uri="{FF2B5EF4-FFF2-40B4-BE49-F238E27FC236}">
                <a16:creationId xmlns:a16="http://schemas.microsoft.com/office/drawing/2014/main" id="{82CF8E38-0579-4083-A8AE-56600A948914}"/>
              </a:ext>
            </a:extLst>
          </p:cNvPr>
          <p:cNvSpPr/>
          <p:nvPr/>
        </p:nvSpPr>
        <p:spPr>
          <a:xfrm>
            <a:off x="6816418" y="1488627"/>
            <a:ext cx="2153035" cy="2108746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3" name="文字方塊 202">
            <a:extLst>
              <a:ext uri="{FF2B5EF4-FFF2-40B4-BE49-F238E27FC236}">
                <a16:creationId xmlns:a16="http://schemas.microsoft.com/office/drawing/2014/main" id="{8FF7F17C-2D8D-4186-B69C-62E1007E9B80}"/>
              </a:ext>
            </a:extLst>
          </p:cNvPr>
          <p:cNvSpPr txBox="1"/>
          <p:nvPr/>
        </p:nvSpPr>
        <p:spPr>
          <a:xfrm>
            <a:off x="7351823" y="1347442"/>
            <a:ext cx="1151952" cy="27699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one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episode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4" name="文字方塊 203">
                <a:extLst>
                  <a:ext uri="{FF2B5EF4-FFF2-40B4-BE49-F238E27FC236}">
                    <a16:creationId xmlns:a16="http://schemas.microsoft.com/office/drawing/2014/main" id="{2F8BC162-BDC1-4D74-906E-3BFFBA42BD08}"/>
                  </a:ext>
                </a:extLst>
              </p:cNvPr>
              <p:cNvSpPr txBox="1"/>
              <p:nvPr/>
            </p:nvSpPr>
            <p:spPr>
              <a:xfrm>
                <a:off x="9434296" y="1170727"/>
                <a:ext cx="2188012" cy="461665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one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episode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後</a:t>
                </a:r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  <a:p>
                <a:pPr algn="ctr"/>
                <a:r>
                  <a:rPr lang="en-US" altLang="zh-TW" sz="12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Agnet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才會利用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進行優化</a:t>
                </a:r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04" name="文字方塊 203">
                <a:extLst>
                  <a:ext uri="{FF2B5EF4-FFF2-40B4-BE49-F238E27FC236}">
                    <a16:creationId xmlns:a16="http://schemas.microsoft.com/office/drawing/2014/main" id="{2F8BC162-BDC1-4D74-906E-3BFFBA42BD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34296" y="1170727"/>
                <a:ext cx="2188012" cy="461665"/>
              </a:xfrm>
              <a:prstGeom prst="rect">
                <a:avLst/>
              </a:prstGeom>
              <a:blipFill>
                <a:blip r:embed="rId11"/>
                <a:stretch>
                  <a:fillRect t="-1316" b="-7895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5" name="文字方塊 204">
                <a:extLst>
                  <a:ext uri="{FF2B5EF4-FFF2-40B4-BE49-F238E27FC236}">
                    <a16:creationId xmlns:a16="http://schemas.microsoft.com/office/drawing/2014/main" id="{93CCB094-DA61-4A65-A287-2C5E675A8237}"/>
                  </a:ext>
                </a:extLst>
              </p:cNvPr>
              <p:cNvSpPr txBox="1"/>
              <p:nvPr/>
            </p:nvSpPr>
            <p:spPr>
              <a:xfrm>
                <a:off x="9157311" y="1687601"/>
                <a:ext cx="2768118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zh-TW" altLang="en-US" sz="12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𝛾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12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pPr>
                      <m:e>
                        <m:r>
                          <a:rPr lang="zh-TW" altLang="en-US" sz="12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𝛾</m:t>
                        </m:r>
                      </m:e>
                      <m:sup>
                        <m:r>
                          <a:rPr lang="en-US" altLang="zh-TW" sz="12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…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12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pPr>
                      <m:e>
                        <m:r>
                          <a:rPr lang="zh-TW" altLang="en-US" sz="12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𝛾</m:t>
                        </m:r>
                      </m:e>
                      <m:sup>
                        <m:r>
                          <a:rPr lang="en-US" altLang="zh-TW" sz="12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p>
                    </m:sSup>
                    <m:r>
                      <a:rPr lang="en-US" altLang="zh-TW" sz="12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 </m:t>
                    </m:r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b>
                    </m:sSub>
                  </m:oMath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05" name="文字方塊 204">
                <a:extLst>
                  <a:ext uri="{FF2B5EF4-FFF2-40B4-BE49-F238E27FC236}">
                    <a16:creationId xmlns:a16="http://schemas.microsoft.com/office/drawing/2014/main" id="{93CCB094-DA61-4A65-A287-2C5E675A82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7311" y="1687601"/>
                <a:ext cx="2768118" cy="276999"/>
              </a:xfrm>
              <a:prstGeom prst="rect">
                <a:avLst/>
              </a:prstGeom>
              <a:blipFill>
                <a:blip r:embed="rId12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6" name="文字方塊 205">
                <a:extLst>
                  <a:ext uri="{FF2B5EF4-FFF2-40B4-BE49-F238E27FC236}">
                    <a16:creationId xmlns:a16="http://schemas.microsoft.com/office/drawing/2014/main" id="{9E60FB27-9D68-4033-899E-42344B3FAEAF}"/>
                  </a:ext>
                </a:extLst>
              </p:cNvPr>
              <p:cNvSpPr txBox="1"/>
              <p:nvPr/>
            </p:nvSpPr>
            <p:spPr>
              <a:xfrm>
                <a:off x="9157310" y="2111001"/>
                <a:ext cx="1878539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14:m>
                  <m:oMath xmlns:m="http://schemas.openxmlformats.org/officeDocument/2006/math">
                    <m:r>
                      <a:rPr lang="zh-TW" altLang="en-US" sz="12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𝛾</m:t>
                    </m:r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…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altLang="zh-TW" sz="12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</m:ctrlPr>
                          </m:sSupPr>
                          <m:e>
                            <m:r>
                              <a:rPr lang="zh-TW" altLang="en-US" sz="12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𝛾</m:t>
                            </m:r>
                          </m:e>
                          <m:sup>
                            <m:r>
                              <a:rPr lang="en-US" altLang="zh-TW" sz="12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𝑁</m:t>
                            </m:r>
                            <m:r>
                              <a:rPr lang="en-US" altLang="zh-TW" sz="12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−1</m:t>
                            </m:r>
                          </m:sup>
                        </m:sSup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b>
                    </m:sSub>
                  </m:oMath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06" name="文字方塊 205">
                <a:extLst>
                  <a:ext uri="{FF2B5EF4-FFF2-40B4-BE49-F238E27FC236}">
                    <a16:creationId xmlns:a16="http://schemas.microsoft.com/office/drawing/2014/main" id="{9E60FB27-9D68-4033-899E-42344B3FAE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7310" y="2111001"/>
                <a:ext cx="1878539" cy="276999"/>
              </a:xfrm>
              <a:prstGeom prst="rect">
                <a:avLst/>
              </a:prstGeom>
              <a:blipFill>
                <a:blip r:embed="rId13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7" name="文字方塊 206">
                <a:extLst>
                  <a:ext uri="{FF2B5EF4-FFF2-40B4-BE49-F238E27FC236}">
                    <a16:creationId xmlns:a16="http://schemas.microsoft.com/office/drawing/2014/main" id="{2524960F-F674-4A15-BB63-B4101DA1EBA0}"/>
                  </a:ext>
                </a:extLst>
              </p:cNvPr>
              <p:cNvSpPr txBox="1"/>
              <p:nvPr/>
            </p:nvSpPr>
            <p:spPr>
              <a:xfrm>
                <a:off x="9197694" y="3122834"/>
                <a:ext cx="1752224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b>
                    </m:sSub>
                  </m:oMath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07" name="文字方塊 206">
                <a:extLst>
                  <a:ext uri="{FF2B5EF4-FFF2-40B4-BE49-F238E27FC236}">
                    <a16:creationId xmlns:a16="http://schemas.microsoft.com/office/drawing/2014/main" id="{2524960F-F674-4A15-BB63-B4101DA1EB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7694" y="3122834"/>
                <a:ext cx="1752224" cy="276999"/>
              </a:xfrm>
              <a:prstGeom prst="rect">
                <a:avLst/>
              </a:prstGeom>
              <a:blipFill>
                <a:blip r:embed="rId14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8" name="文字方塊 207">
            <a:extLst>
              <a:ext uri="{FF2B5EF4-FFF2-40B4-BE49-F238E27FC236}">
                <a16:creationId xmlns:a16="http://schemas.microsoft.com/office/drawing/2014/main" id="{9A7C3255-4BD1-45F6-BA07-2162912B24C8}"/>
              </a:ext>
            </a:extLst>
          </p:cNvPr>
          <p:cNvSpPr txBox="1"/>
          <p:nvPr/>
        </p:nvSpPr>
        <p:spPr>
          <a:xfrm>
            <a:off x="9703574" y="2639505"/>
            <a:ext cx="390038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</p:txBody>
      </p:sp>
      <p:sp>
        <p:nvSpPr>
          <p:cNvPr id="209" name="文字方塊 208">
            <a:extLst>
              <a:ext uri="{FF2B5EF4-FFF2-40B4-BE49-F238E27FC236}">
                <a16:creationId xmlns:a16="http://schemas.microsoft.com/office/drawing/2014/main" id="{0B711116-A220-4CA2-9768-0F5B5B5E71D2}"/>
              </a:ext>
            </a:extLst>
          </p:cNvPr>
          <p:cNvSpPr txBox="1"/>
          <p:nvPr/>
        </p:nvSpPr>
        <p:spPr>
          <a:xfrm>
            <a:off x="198837" y="1677866"/>
            <a:ext cx="108346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1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次動作得到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0" name="文字方塊 209">
                <a:extLst>
                  <a:ext uri="{FF2B5EF4-FFF2-40B4-BE49-F238E27FC236}">
                    <a16:creationId xmlns:a16="http://schemas.microsoft.com/office/drawing/2014/main" id="{A3156CF5-6FD6-4709-939D-2445324D2FE5}"/>
                  </a:ext>
                </a:extLst>
              </p:cNvPr>
              <p:cNvSpPr txBox="1"/>
              <p:nvPr/>
            </p:nvSpPr>
            <p:spPr>
              <a:xfrm>
                <a:off x="1263584" y="1673566"/>
                <a:ext cx="97003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𝑅</m:t>
                          </m:r>
                        </m:e>
                        <m:sub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10" name="文字方塊 209">
                <a:extLst>
                  <a:ext uri="{FF2B5EF4-FFF2-40B4-BE49-F238E27FC236}">
                    <a16:creationId xmlns:a16="http://schemas.microsoft.com/office/drawing/2014/main" id="{A3156CF5-6FD6-4709-939D-2445324D2F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3584" y="1673566"/>
                <a:ext cx="970032" cy="276999"/>
              </a:xfrm>
              <a:prstGeom prst="rect">
                <a:avLst/>
              </a:prstGeom>
              <a:blipFill>
                <a:blip r:embed="rId15"/>
                <a:stretch>
                  <a:fillRect b="-1111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1" name="文字方塊 210">
            <a:extLst>
              <a:ext uri="{FF2B5EF4-FFF2-40B4-BE49-F238E27FC236}">
                <a16:creationId xmlns:a16="http://schemas.microsoft.com/office/drawing/2014/main" id="{1D3F5E5B-A45A-42F1-BEC2-2B045F5D60BD}"/>
              </a:ext>
            </a:extLst>
          </p:cNvPr>
          <p:cNvSpPr txBox="1"/>
          <p:nvPr/>
        </p:nvSpPr>
        <p:spPr>
          <a:xfrm>
            <a:off x="187152" y="2141086"/>
            <a:ext cx="109545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2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次動作得到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2" name="文字方塊 211">
                <a:extLst>
                  <a:ext uri="{FF2B5EF4-FFF2-40B4-BE49-F238E27FC236}">
                    <a16:creationId xmlns:a16="http://schemas.microsoft.com/office/drawing/2014/main" id="{AA95E2F8-3BAF-4604-BE9C-F9951F9B737D}"/>
                  </a:ext>
                </a:extLst>
              </p:cNvPr>
              <p:cNvSpPr txBox="1"/>
              <p:nvPr/>
            </p:nvSpPr>
            <p:spPr>
              <a:xfrm>
                <a:off x="1263886" y="2136786"/>
                <a:ext cx="97003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𝑅</m:t>
                          </m:r>
                        </m:e>
                        <m:sub>
                          <m: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12" name="文字方塊 211">
                <a:extLst>
                  <a:ext uri="{FF2B5EF4-FFF2-40B4-BE49-F238E27FC236}">
                    <a16:creationId xmlns:a16="http://schemas.microsoft.com/office/drawing/2014/main" id="{AA95E2F8-3BAF-4604-BE9C-F9951F9B73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3886" y="2136786"/>
                <a:ext cx="970032" cy="276999"/>
              </a:xfrm>
              <a:prstGeom prst="rect">
                <a:avLst/>
              </a:prstGeom>
              <a:blipFill>
                <a:blip r:embed="rId9"/>
                <a:stretch>
                  <a:fillRect b="-1111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3" name="文字方塊 212">
            <a:extLst>
              <a:ext uri="{FF2B5EF4-FFF2-40B4-BE49-F238E27FC236}">
                <a16:creationId xmlns:a16="http://schemas.microsoft.com/office/drawing/2014/main" id="{07B52DA8-BF27-4A2F-9821-EF129A436A65}"/>
              </a:ext>
            </a:extLst>
          </p:cNvPr>
          <p:cNvSpPr txBox="1"/>
          <p:nvPr/>
        </p:nvSpPr>
        <p:spPr>
          <a:xfrm>
            <a:off x="1003581" y="2639505"/>
            <a:ext cx="390038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</p:txBody>
      </p:sp>
      <p:sp>
        <p:nvSpPr>
          <p:cNvPr id="214" name="文字方塊 213">
            <a:extLst>
              <a:ext uri="{FF2B5EF4-FFF2-40B4-BE49-F238E27FC236}">
                <a16:creationId xmlns:a16="http://schemas.microsoft.com/office/drawing/2014/main" id="{57EA5A97-E75B-4CCB-B0E9-7B48D54E94A8}"/>
              </a:ext>
            </a:extLst>
          </p:cNvPr>
          <p:cNvSpPr txBox="1"/>
          <p:nvPr/>
        </p:nvSpPr>
        <p:spPr>
          <a:xfrm>
            <a:off x="169177" y="3122834"/>
            <a:ext cx="111342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N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次動作得到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文字方塊 214">
                <a:extLst>
                  <a:ext uri="{FF2B5EF4-FFF2-40B4-BE49-F238E27FC236}">
                    <a16:creationId xmlns:a16="http://schemas.microsoft.com/office/drawing/2014/main" id="{DF54DD3D-C276-4305-A60A-1CB95BB5F82E}"/>
                  </a:ext>
                </a:extLst>
              </p:cNvPr>
              <p:cNvSpPr txBox="1"/>
              <p:nvPr/>
            </p:nvSpPr>
            <p:spPr>
              <a:xfrm>
                <a:off x="1263886" y="3118534"/>
                <a:ext cx="97003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𝑁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𝑁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sSub>
                        <m:sSubPr>
                          <m:ctrl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𝑅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𝑁</m:t>
                          </m:r>
                        </m:sub>
                      </m:sSub>
                      <m:r>
                        <a:rPr lang="en-US" altLang="zh-TW" sz="1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15" name="文字方塊 214">
                <a:extLst>
                  <a:ext uri="{FF2B5EF4-FFF2-40B4-BE49-F238E27FC236}">
                    <a16:creationId xmlns:a16="http://schemas.microsoft.com/office/drawing/2014/main" id="{DF54DD3D-C276-4305-A60A-1CB95BB5F8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3886" y="3118534"/>
                <a:ext cx="970032" cy="276999"/>
              </a:xfrm>
              <a:prstGeom prst="rect">
                <a:avLst/>
              </a:prstGeom>
              <a:blipFill>
                <a:blip r:embed="rId10"/>
                <a:stretch>
                  <a:fillRect b="-1111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6" name="矩形 215">
            <a:extLst>
              <a:ext uri="{FF2B5EF4-FFF2-40B4-BE49-F238E27FC236}">
                <a16:creationId xmlns:a16="http://schemas.microsoft.com/office/drawing/2014/main" id="{BAE37A73-5B36-47EE-8F5F-98ABF26979C9}"/>
              </a:ext>
            </a:extLst>
          </p:cNvPr>
          <p:cNvSpPr/>
          <p:nvPr/>
        </p:nvSpPr>
        <p:spPr>
          <a:xfrm>
            <a:off x="152203" y="1488627"/>
            <a:ext cx="2153035" cy="2108746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7" name="文字方塊 216">
            <a:extLst>
              <a:ext uri="{FF2B5EF4-FFF2-40B4-BE49-F238E27FC236}">
                <a16:creationId xmlns:a16="http://schemas.microsoft.com/office/drawing/2014/main" id="{295537C9-B700-4C8C-9860-986D85950EBD}"/>
              </a:ext>
            </a:extLst>
          </p:cNvPr>
          <p:cNvSpPr txBox="1"/>
          <p:nvPr/>
        </p:nvSpPr>
        <p:spPr>
          <a:xfrm>
            <a:off x="687608" y="1347442"/>
            <a:ext cx="1151952" cy="27699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one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episode</a:t>
            </a:r>
          </a:p>
        </p:txBody>
      </p:sp>
      <p:sp>
        <p:nvSpPr>
          <p:cNvPr id="218" name="矩形 217">
            <a:extLst>
              <a:ext uri="{FF2B5EF4-FFF2-40B4-BE49-F238E27FC236}">
                <a16:creationId xmlns:a16="http://schemas.microsoft.com/office/drawing/2014/main" id="{2ECDD6F6-0C69-42B8-A322-504F1F74AA45}"/>
              </a:ext>
            </a:extLst>
          </p:cNvPr>
          <p:cNvSpPr/>
          <p:nvPr/>
        </p:nvSpPr>
        <p:spPr>
          <a:xfrm>
            <a:off x="1841930" y="1664196"/>
            <a:ext cx="269908" cy="1764000"/>
          </a:xfrm>
          <a:prstGeom prst="rect">
            <a:avLst/>
          </a:prstGeom>
          <a:noFill/>
          <a:ln w="1270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77AA6327-B3E3-41E0-B9BB-65E272B559F9}"/>
              </a:ext>
            </a:extLst>
          </p:cNvPr>
          <p:cNvSpPr/>
          <p:nvPr/>
        </p:nvSpPr>
        <p:spPr>
          <a:xfrm>
            <a:off x="2519161" y="1716200"/>
            <a:ext cx="1752223" cy="277000"/>
          </a:xfrm>
          <a:prstGeom prst="rect">
            <a:avLst/>
          </a:prstGeom>
          <a:noFill/>
          <a:ln w="1270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1" name="矩形 220">
            <a:extLst>
              <a:ext uri="{FF2B5EF4-FFF2-40B4-BE49-F238E27FC236}">
                <a16:creationId xmlns:a16="http://schemas.microsoft.com/office/drawing/2014/main" id="{826B447B-2BB2-4129-90F7-E9FFC549A4C0}"/>
              </a:ext>
            </a:extLst>
          </p:cNvPr>
          <p:cNvSpPr/>
          <p:nvPr/>
        </p:nvSpPr>
        <p:spPr>
          <a:xfrm>
            <a:off x="8491984" y="1665916"/>
            <a:ext cx="269908" cy="1764000"/>
          </a:xfrm>
          <a:prstGeom prst="rect">
            <a:avLst/>
          </a:prstGeom>
          <a:noFill/>
          <a:ln w="1270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A874CF8F-7166-4351-ACFB-A4FDE6EE3566}"/>
              </a:ext>
            </a:extLst>
          </p:cNvPr>
          <p:cNvSpPr/>
          <p:nvPr/>
        </p:nvSpPr>
        <p:spPr>
          <a:xfrm>
            <a:off x="9197695" y="1703502"/>
            <a:ext cx="2252183" cy="277000"/>
          </a:xfrm>
          <a:prstGeom prst="rect">
            <a:avLst/>
          </a:prstGeom>
          <a:noFill/>
          <a:ln w="1270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3" name="文字方塊 222">
                <a:extLst>
                  <a:ext uri="{FF2B5EF4-FFF2-40B4-BE49-F238E27FC236}">
                    <a16:creationId xmlns:a16="http://schemas.microsoft.com/office/drawing/2014/main" id="{40D247F9-2D46-473B-8F7C-85BAA9979937}"/>
                  </a:ext>
                </a:extLst>
              </p:cNvPr>
              <p:cNvSpPr txBox="1"/>
              <p:nvPr/>
            </p:nvSpPr>
            <p:spPr>
              <a:xfrm>
                <a:off x="9177502" y="3423686"/>
                <a:ext cx="1792608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Cambria Math" panose="02040503050406030204" pitchFamily="18" charset="0"/>
                  </a:rPr>
                  <a:t>Discount factor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12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r>
                      <a:rPr lang="el-GR" altLang="zh-TW" sz="120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altLang="zh-TW" sz="12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23" name="文字方塊 222">
                <a:extLst>
                  <a:ext uri="{FF2B5EF4-FFF2-40B4-BE49-F238E27FC236}">
                    <a16:creationId xmlns:a16="http://schemas.microsoft.com/office/drawing/2014/main" id="{40D247F9-2D46-473B-8F7C-85BAA99799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7502" y="3423686"/>
                <a:ext cx="1792608" cy="276999"/>
              </a:xfrm>
              <a:prstGeom prst="rect">
                <a:avLst/>
              </a:prstGeom>
              <a:blipFill>
                <a:blip r:embed="rId16"/>
                <a:stretch>
                  <a:fillRect t="-4444" b="-155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4" name="文字方塊 223">
            <a:extLst>
              <a:ext uri="{FF2B5EF4-FFF2-40B4-BE49-F238E27FC236}">
                <a16:creationId xmlns:a16="http://schemas.microsoft.com/office/drawing/2014/main" id="{AF915D69-9A94-49CE-9126-7ED46CCB5DFD}"/>
              </a:ext>
            </a:extLst>
          </p:cNvPr>
          <p:cNvSpPr txBox="1"/>
          <p:nvPr/>
        </p:nvSpPr>
        <p:spPr>
          <a:xfrm>
            <a:off x="3602325" y="3795181"/>
            <a:ext cx="389416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b="1" dirty="0">
                <a:solidFill>
                  <a:srgbClr val="FF0000"/>
                </a:solidFill>
                <a:latin typeface="+mj-lt"/>
                <a:ea typeface="微軟正黑體" panose="020B0604030504040204" pitchFamily="34" charset="-120"/>
              </a:rPr>
              <a:t>強化學習訓練架構本質是一個「收集資料的過程」</a:t>
            </a:r>
            <a:endParaRPr lang="en-US" altLang="zh-TW" sz="12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5" name="文字方塊 224">
            <a:extLst>
              <a:ext uri="{FF2B5EF4-FFF2-40B4-BE49-F238E27FC236}">
                <a16:creationId xmlns:a16="http://schemas.microsoft.com/office/drawing/2014/main" id="{15FAD610-B929-42AB-9879-E5F9664F9F95}"/>
              </a:ext>
            </a:extLst>
          </p:cNvPr>
          <p:cNvSpPr txBox="1"/>
          <p:nvPr/>
        </p:nvSpPr>
        <p:spPr>
          <a:xfrm>
            <a:off x="4778692" y="4069899"/>
            <a:ext cx="36414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文字方塊 225">
                <a:extLst>
                  <a:ext uri="{FF2B5EF4-FFF2-40B4-BE49-F238E27FC236}">
                    <a16:creationId xmlns:a16="http://schemas.microsoft.com/office/drawing/2014/main" id="{3B8BC430-DF4A-425E-B772-87D3082C5530}"/>
                  </a:ext>
                </a:extLst>
              </p:cNvPr>
              <p:cNvSpPr txBox="1"/>
              <p:nvPr/>
            </p:nvSpPr>
            <p:spPr>
              <a:xfrm>
                <a:off x="4362126" y="4618675"/>
                <a:ext cx="364144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26" name="文字方塊 225">
                <a:extLst>
                  <a:ext uri="{FF2B5EF4-FFF2-40B4-BE49-F238E27FC236}">
                    <a16:creationId xmlns:a16="http://schemas.microsoft.com/office/drawing/2014/main" id="{3B8BC430-DF4A-425E-B772-87D3082C55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2126" y="4618675"/>
                <a:ext cx="364144" cy="276999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7" name="文字方塊 226">
                <a:extLst>
                  <a:ext uri="{FF2B5EF4-FFF2-40B4-BE49-F238E27FC236}">
                    <a16:creationId xmlns:a16="http://schemas.microsoft.com/office/drawing/2014/main" id="{D9BC1D33-115F-4E89-AEFC-34033B84235B}"/>
                  </a:ext>
                </a:extLst>
              </p:cNvPr>
              <p:cNvSpPr txBox="1"/>
              <p:nvPr/>
            </p:nvSpPr>
            <p:spPr>
              <a:xfrm>
                <a:off x="4362126" y="5322610"/>
                <a:ext cx="364144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27" name="文字方塊 226">
                <a:extLst>
                  <a:ext uri="{FF2B5EF4-FFF2-40B4-BE49-F238E27FC236}">
                    <a16:creationId xmlns:a16="http://schemas.microsoft.com/office/drawing/2014/main" id="{D9BC1D33-115F-4E89-AEFC-34033B8423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2126" y="5322610"/>
                <a:ext cx="364144" cy="276999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8" name="文字方塊 227">
                <a:extLst>
                  <a:ext uri="{FF2B5EF4-FFF2-40B4-BE49-F238E27FC236}">
                    <a16:creationId xmlns:a16="http://schemas.microsoft.com/office/drawing/2014/main" id="{CAC6BD59-645B-41A7-AFB4-D059F3BEA6AF}"/>
                  </a:ext>
                </a:extLst>
              </p:cNvPr>
              <p:cNvSpPr txBox="1"/>
              <p:nvPr/>
            </p:nvSpPr>
            <p:spPr>
              <a:xfrm>
                <a:off x="4377631" y="6132594"/>
                <a:ext cx="364144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1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 sz="1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N</m:t>
                          </m:r>
                        </m:sub>
                      </m:sSub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28" name="文字方塊 227">
                <a:extLst>
                  <a:ext uri="{FF2B5EF4-FFF2-40B4-BE49-F238E27FC236}">
                    <a16:creationId xmlns:a16="http://schemas.microsoft.com/office/drawing/2014/main" id="{CAC6BD59-645B-41A7-AFB4-D059F3BEA6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631" y="6132594"/>
                <a:ext cx="364144" cy="276999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9" name="文字方塊 228">
            <a:extLst>
              <a:ext uri="{FF2B5EF4-FFF2-40B4-BE49-F238E27FC236}">
                <a16:creationId xmlns:a16="http://schemas.microsoft.com/office/drawing/2014/main" id="{2780271E-B0E2-4C3B-B610-B40159317927}"/>
              </a:ext>
            </a:extLst>
          </p:cNvPr>
          <p:cNvSpPr txBox="1"/>
          <p:nvPr/>
        </p:nvSpPr>
        <p:spPr>
          <a:xfrm>
            <a:off x="4353778" y="5740929"/>
            <a:ext cx="390038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136F59B1-2355-4816-BD92-2C508F953B0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778692" y="4584662"/>
            <a:ext cx="364144" cy="357038"/>
          </a:xfrm>
          <a:prstGeom prst="rect">
            <a:avLst/>
          </a:prstGeom>
        </p:spPr>
      </p:pic>
      <p:pic>
        <p:nvPicPr>
          <p:cNvPr id="230" name="圖片 229">
            <a:extLst>
              <a:ext uri="{FF2B5EF4-FFF2-40B4-BE49-F238E27FC236}">
                <a16:creationId xmlns:a16="http://schemas.microsoft.com/office/drawing/2014/main" id="{4E775EF0-F11A-41D8-9BDD-98E4D6725DE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778692" y="5266688"/>
            <a:ext cx="364144" cy="357038"/>
          </a:xfrm>
          <a:prstGeom prst="rect">
            <a:avLst/>
          </a:prstGeom>
        </p:spPr>
      </p:pic>
      <p:pic>
        <p:nvPicPr>
          <p:cNvPr id="231" name="圖片 230">
            <a:extLst>
              <a:ext uri="{FF2B5EF4-FFF2-40B4-BE49-F238E27FC236}">
                <a16:creationId xmlns:a16="http://schemas.microsoft.com/office/drawing/2014/main" id="{403E172D-1C8A-4204-99E8-653DCD32074C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778692" y="6093653"/>
            <a:ext cx="364144" cy="35703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2" name="文字方塊 231">
                <a:extLst>
                  <a:ext uri="{FF2B5EF4-FFF2-40B4-BE49-F238E27FC236}">
                    <a16:creationId xmlns:a16="http://schemas.microsoft.com/office/drawing/2014/main" id="{AB4B2475-4FB5-4C34-9400-BFC41E3FBA42}"/>
                  </a:ext>
                </a:extLst>
              </p:cNvPr>
              <p:cNvSpPr txBox="1"/>
              <p:nvPr/>
            </p:nvSpPr>
            <p:spPr>
              <a:xfrm>
                <a:off x="5776143" y="4413735"/>
                <a:ext cx="723028" cy="64633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左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: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0</a:t>
                </a:r>
              </a:p>
              <a:p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開火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: 0 </a:t>
                </a:r>
              </a:p>
              <a:p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右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32" name="文字方塊 231">
                <a:extLst>
                  <a:ext uri="{FF2B5EF4-FFF2-40B4-BE49-F238E27FC236}">
                    <a16:creationId xmlns:a16="http://schemas.microsoft.com/office/drawing/2014/main" id="{AB4B2475-4FB5-4C34-9400-BFC41E3FBA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6143" y="4413735"/>
                <a:ext cx="723028" cy="646331"/>
              </a:xfrm>
              <a:prstGeom prst="rect">
                <a:avLst/>
              </a:prstGeom>
              <a:blipFill>
                <a:blip r:embed="rId21"/>
                <a:stretch>
                  <a:fillRect l="-847" t="-943" b="-566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文字方塊 233">
                <a:extLst>
                  <a:ext uri="{FF2B5EF4-FFF2-40B4-BE49-F238E27FC236}">
                    <a16:creationId xmlns:a16="http://schemas.microsoft.com/office/drawing/2014/main" id="{FA9F7944-E1D2-4AF4-9B56-81560606F9B7}"/>
                  </a:ext>
                </a:extLst>
              </p:cNvPr>
              <p:cNvSpPr txBox="1"/>
              <p:nvPr/>
            </p:nvSpPr>
            <p:spPr>
              <a:xfrm>
                <a:off x="5782197" y="5947927"/>
                <a:ext cx="942708" cy="64633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左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: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0</a:t>
                </a:r>
              </a:p>
              <a:p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開火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</m:t>
                        </m:r>
                        <m:r>
                          <a:rPr lang="en-US" altLang="zh-TW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𝑅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𝑁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 </a:t>
                </a:r>
              </a:p>
              <a:p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右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微軟正黑體" panose="020B0604030504040204" pitchFamily="34" charset="-120"/>
                  </a:rPr>
                  <a:t>: 0</a:t>
                </a:r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234" name="文字方塊 233">
                <a:extLst>
                  <a:ext uri="{FF2B5EF4-FFF2-40B4-BE49-F238E27FC236}">
                    <a16:creationId xmlns:a16="http://schemas.microsoft.com/office/drawing/2014/main" id="{FA9F7944-E1D2-4AF4-9B56-81560606F9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2197" y="5947927"/>
                <a:ext cx="942708" cy="646331"/>
              </a:xfrm>
              <a:prstGeom prst="rect">
                <a:avLst/>
              </a:prstGeom>
              <a:blipFill>
                <a:blip r:embed="rId22"/>
                <a:stretch>
                  <a:fillRect l="-649" t="-1887" b="-566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5" name="文字方塊 234">
            <a:extLst>
              <a:ext uri="{FF2B5EF4-FFF2-40B4-BE49-F238E27FC236}">
                <a16:creationId xmlns:a16="http://schemas.microsoft.com/office/drawing/2014/main" id="{E1B1437A-478D-4868-AB1E-4C6EBBC5AB0F}"/>
              </a:ext>
            </a:extLst>
          </p:cNvPr>
          <p:cNvSpPr txBox="1"/>
          <p:nvPr/>
        </p:nvSpPr>
        <p:spPr>
          <a:xfrm>
            <a:off x="6026419" y="4068721"/>
            <a:ext cx="36414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Y</a:t>
            </a:r>
          </a:p>
        </p:txBody>
      </p:sp>
      <p:sp>
        <p:nvSpPr>
          <p:cNvPr id="31" name="左中括弧 30">
            <a:extLst>
              <a:ext uri="{FF2B5EF4-FFF2-40B4-BE49-F238E27FC236}">
                <a16:creationId xmlns:a16="http://schemas.microsoft.com/office/drawing/2014/main" id="{2F5D3968-A378-4300-9533-45F43E972B73}"/>
              </a:ext>
            </a:extLst>
          </p:cNvPr>
          <p:cNvSpPr/>
          <p:nvPr/>
        </p:nvSpPr>
        <p:spPr>
          <a:xfrm>
            <a:off x="5767056" y="4512028"/>
            <a:ext cx="58393" cy="482123"/>
          </a:xfrm>
          <a:prstGeom prst="leftBracke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6" name="左中括弧 235">
            <a:extLst>
              <a:ext uri="{FF2B5EF4-FFF2-40B4-BE49-F238E27FC236}">
                <a16:creationId xmlns:a16="http://schemas.microsoft.com/office/drawing/2014/main" id="{E42EDD3B-1FEF-45E8-B4BC-969A66EBF8BD}"/>
              </a:ext>
            </a:extLst>
          </p:cNvPr>
          <p:cNvSpPr/>
          <p:nvPr/>
        </p:nvSpPr>
        <p:spPr>
          <a:xfrm>
            <a:off x="5767056" y="5216290"/>
            <a:ext cx="58393" cy="482123"/>
          </a:xfrm>
          <a:prstGeom prst="leftBracke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7" name="左中括弧 236">
            <a:extLst>
              <a:ext uri="{FF2B5EF4-FFF2-40B4-BE49-F238E27FC236}">
                <a16:creationId xmlns:a16="http://schemas.microsoft.com/office/drawing/2014/main" id="{35E4F2C4-3D4A-4DD9-8A5B-4168E411C15F}"/>
              </a:ext>
            </a:extLst>
          </p:cNvPr>
          <p:cNvSpPr/>
          <p:nvPr/>
        </p:nvSpPr>
        <p:spPr>
          <a:xfrm>
            <a:off x="5767056" y="6030030"/>
            <a:ext cx="58393" cy="482123"/>
          </a:xfrm>
          <a:prstGeom prst="leftBracke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右中括弧 31">
            <a:extLst>
              <a:ext uri="{FF2B5EF4-FFF2-40B4-BE49-F238E27FC236}">
                <a16:creationId xmlns:a16="http://schemas.microsoft.com/office/drawing/2014/main" id="{5BA7EE5B-A168-4D0E-8813-0469BE760B30}"/>
              </a:ext>
            </a:extLst>
          </p:cNvPr>
          <p:cNvSpPr/>
          <p:nvPr/>
        </p:nvSpPr>
        <p:spPr>
          <a:xfrm>
            <a:off x="6551434" y="4512028"/>
            <a:ext cx="57600" cy="482400"/>
          </a:xfrm>
          <a:prstGeom prst="rightBracke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8" name="右中括弧 237">
            <a:extLst>
              <a:ext uri="{FF2B5EF4-FFF2-40B4-BE49-F238E27FC236}">
                <a16:creationId xmlns:a16="http://schemas.microsoft.com/office/drawing/2014/main" id="{D2607401-69DA-42A5-A661-1651C8A9270D}"/>
              </a:ext>
            </a:extLst>
          </p:cNvPr>
          <p:cNvSpPr/>
          <p:nvPr/>
        </p:nvSpPr>
        <p:spPr>
          <a:xfrm>
            <a:off x="6551434" y="5216013"/>
            <a:ext cx="57600" cy="482400"/>
          </a:xfrm>
          <a:prstGeom prst="rightBracke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9" name="右中括弧 238">
            <a:extLst>
              <a:ext uri="{FF2B5EF4-FFF2-40B4-BE49-F238E27FC236}">
                <a16:creationId xmlns:a16="http://schemas.microsoft.com/office/drawing/2014/main" id="{FB2009BA-BE32-4AA6-ABEB-F47EE3088A75}"/>
              </a:ext>
            </a:extLst>
          </p:cNvPr>
          <p:cNvSpPr/>
          <p:nvPr/>
        </p:nvSpPr>
        <p:spPr>
          <a:xfrm>
            <a:off x="6551434" y="6017928"/>
            <a:ext cx="57600" cy="482400"/>
          </a:xfrm>
          <a:prstGeom prst="rightBracke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2364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2.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強化學習架構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0C517CE-07AF-4B12-AB4F-5740A10C91CD}"/>
              </a:ext>
            </a:extLst>
          </p:cNvPr>
          <p:cNvSpPr txBox="1"/>
          <p:nvPr/>
        </p:nvSpPr>
        <p:spPr>
          <a:xfrm>
            <a:off x="9395039" y="2494498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75EBEA6-0490-446F-B107-93366DD908C5}"/>
              </a:ext>
            </a:extLst>
          </p:cNvPr>
          <p:cNvSpPr txBox="1"/>
          <p:nvPr/>
        </p:nvSpPr>
        <p:spPr>
          <a:xfrm>
            <a:off x="5375346" y="4815698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42A66A-8C43-42BA-B384-97D9C501BCC6}"/>
              </a:ext>
            </a:extLst>
          </p:cNvPr>
          <p:cNvSpPr txBox="1"/>
          <p:nvPr/>
        </p:nvSpPr>
        <p:spPr>
          <a:xfrm>
            <a:off x="1745706" y="2582599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CD60C76-8655-4369-ABB2-983BA4FA0065}"/>
              </a:ext>
            </a:extLst>
          </p:cNvPr>
          <p:cNvSpPr txBox="1"/>
          <p:nvPr/>
        </p:nvSpPr>
        <p:spPr>
          <a:xfrm>
            <a:off x="5590194" y="2912422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B436971-8527-4218-85E6-564393697015}"/>
              </a:ext>
            </a:extLst>
          </p:cNvPr>
          <p:cNvSpPr txBox="1"/>
          <p:nvPr/>
        </p:nvSpPr>
        <p:spPr>
          <a:xfrm>
            <a:off x="5381829" y="5027967"/>
            <a:ext cx="127005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放置雜物的盆子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CD2D7C9F-8413-4AE1-9150-92E4003107A7}"/>
              </a:ext>
            </a:extLst>
          </p:cNvPr>
          <p:cNvSpPr txBox="1"/>
          <p:nvPr/>
        </p:nvSpPr>
        <p:spPr>
          <a:xfrm>
            <a:off x="4910752" y="1210383"/>
            <a:ext cx="218361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機器手臂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384352F9-0CB9-4947-87A4-D6D0B8E374CE}"/>
              </a:ext>
            </a:extLst>
          </p:cNvPr>
          <p:cNvSpPr txBox="1"/>
          <p:nvPr/>
        </p:nvSpPr>
        <p:spPr>
          <a:xfrm>
            <a:off x="1400502" y="2872966"/>
            <a:ext cx="154373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盆子畫面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(472x472)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8C390A26-2402-4432-934F-7F662EDF6038}"/>
              </a:ext>
            </a:extLst>
          </p:cNvPr>
          <p:cNvSpPr txBox="1"/>
          <p:nvPr/>
        </p:nvSpPr>
        <p:spPr>
          <a:xfrm>
            <a:off x="5185007" y="3162190"/>
            <a:ext cx="179128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把物品夾到另一個盆子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49A1E7C4-369F-4463-963C-552D34270769}"/>
              </a:ext>
            </a:extLst>
          </p:cNvPr>
          <p:cNvGrpSpPr/>
          <p:nvPr/>
        </p:nvGrpSpPr>
        <p:grpSpPr>
          <a:xfrm>
            <a:off x="7248796" y="1754428"/>
            <a:ext cx="2701880" cy="657891"/>
            <a:chOff x="7360106" y="1714673"/>
            <a:chExt cx="2701880" cy="657891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BF069EAE-698D-4596-AA96-1D16C8F076E6}"/>
                </a:ext>
              </a:extLst>
            </p:cNvPr>
            <p:cNvSpPr/>
            <p:nvPr/>
          </p:nvSpPr>
          <p:spPr>
            <a:xfrm>
              <a:off x="7360106" y="1714673"/>
              <a:ext cx="2666489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箭號: 向右 46">
              <a:extLst>
                <a:ext uri="{FF2B5EF4-FFF2-40B4-BE49-F238E27FC236}">
                  <a16:creationId xmlns:a16="http://schemas.microsoft.com/office/drawing/2014/main" id="{79566EED-0ACA-46C1-B750-86A4F49D8D94}"/>
                </a:ext>
              </a:extLst>
            </p:cNvPr>
            <p:cNvSpPr/>
            <p:nvPr/>
          </p:nvSpPr>
          <p:spPr>
            <a:xfrm rot="16200000" flipH="1">
              <a:off x="9673945" y="1984523"/>
              <a:ext cx="64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82A91BBA-A627-44CB-93DC-7608A11701B5}"/>
              </a:ext>
            </a:extLst>
          </p:cNvPr>
          <p:cNvGrpSpPr/>
          <p:nvPr/>
        </p:nvGrpSpPr>
        <p:grpSpPr>
          <a:xfrm rot="5400000">
            <a:off x="8784870" y="4813909"/>
            <a:ext cx="364136" cy="1961904"/>
            <a:chOff x="9133337" y="1714673"/>
            <a:chExt cx="364136" cy="1961904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EF3A08E7-6B08-40CF-9E45-11F910BA941B}"/>
                </a:ext>
              </a:extLst>
            </p:cNvPr>
            <p:cNvSpPr/>
            <p:nvPr/>
          </p:nvSpPr>
          <p:spPr>
            <a:xfrm>
              <a:off x="9133337" y="1714673"/>
              <a:ext cx="32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0" name="箭號: 向右 49">
              <a:extLst>
                <a:ext uri="{FF2B5EF4-FFF2-40B4-BE49-F238E27FC236}">
                  <a16:creationId xmlns:a16="http://schemas.microsoft.com/office/drawing/2014/main" id="{69B14D4F-A6C1-419B-82C8-6183B295B110}"/>
                </a:ext>
              </a:extLst>
            </p:cNvPr>
            <p:cNvSpPr/>
            <p:nvPr/>
          </p:nvSpPr>
          <p:spPr>
            <a:xfrm rot="16200000" flipH="1">
              <a:off x="8461432" y="2640536"/>
              <a:ext cx="194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1" name="群組 50">
            <a:extLst>
              <a:ext uri="{FF2B5EF4-FFF2-40B4-BE49-F238E27FC236}">
                <a16:creationId xmlns:a16="http://schemas.microsoft.com/office/drawing/2014/main" id="{8A1456B7-D54D-4542-85C7-134A7C944E41}"/>
              </a:ext>
            </a:extLst>
          </p:cNvPr>
          <p:cNvGrpSpPr/>
          <p:nvPr/>
        </p:nvGrpSpPr>
        <p:grpSpPr>
          <a:xfrm rot="10800000">
            <a:off x="2059392" y="4627813"/>
            <a:ext cx="2550832" cy="1349654"/>
            <a:chOff x="7344208" y="1714673"/>
            <a:chExt cx="2550832" cy="1349654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36F04155-6015-4579-A009-0BC98556478B}"/>
                </a:ext>
              </a:extLst>
            </p:cNvPr>
            <p:cNvSpPr/>
            <p:nvPr/>
          </p:nvSpPr>
          <p:spPr>
            <a:xfrm>
              <a:off x="7344208" y="1714673"/>
              <a:ext cx="2520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3" name="箭號: 向右 52">
              <a:extLst>
                <a:ext uri="{FF2B5EF4-FFF2-40B4-BE49-F238E27FC236}">
                  <a16:creationId xmlns:a16="http://schemas.microsoft.com/office/drawing/2014/main" id="{D5A0A51C-CAC4-4D33-A993-E9DA794DB979}"/>
                </a:ext>
              </a:extLst>
            </p:cNvPr>
            <p:cNvSpPr/>
            <p:nvPr/>
          </p:nvSpPr>
          <p:spPr>
            <a:xfrm rot="16200000" flipH="1">
              <a:off x="9164999" y="2334286"/>
              <a:ext cx="1332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4" name="群組 53">
            <a:extLst>
              <a:ext uri="{FF2B5EF4-FFF2-40B4-BE49-F238E27FC236}">
                <a16:creationId xmlns:a16="http://schemas.microsoft.com/office/drawing/2014/main" id="{3F6FA1E6-EC74-4FB4-9BA5-969957DBC0BB}"/>
              </a:ext>
            </a:extLst>
          </p:cNvPr>
          <p:cNvGrpSpPr/>
          <p:nvPr/>
        </p:nvGrpSpPr>
        <p:grpSpPr>
          <a:xfrm rot="16200000">
            <a:off x="3086901" y="823759"/>
            <a:ext cx="682273" cy="2518482"/>
            <a:chOff x="9212767" y="1714687"/>
            <a:chExt cx="682273" cy="2518482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ABB28867-C46B-422A-B39F-76DBE2E11493}"/>
                </a:ext>
              </a:extLst>
            </p:cNvPr>
            <p:cNvSpPr/>
            <p:nvPr/>
          </p:nvSpPr>
          <p:spPr>
            <a:xfrm>
              <a:off x="9212767" y="1714687"/>
              <a:ext cx="648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6" name="箭號: 向右 55">
              <a:extLst>
                <a:ext uri="{FF2B5EF4-FFF2-40B4-BE49-F238E27FC236}">
                  <a16:creationId xmlns:a16="http://schemas.microsoft.com/office/drawing/2014/main" id="{122E380A-9299-42B5-87A5-B5330FD2CBF4}"/>
                </a:ext>
              </a:extLst>
            </p:cNvPr>
            <p:cNvSpPr/>
            <p:nvPr/>
          </p:nvSpPr>
          <p:spPr>
            <a:xfrm rot="16200000" flipH="1">
              <a:off x="8588999" y="2927128"/>
              <a:ext cx="248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57" name="箭號: 向右 56">
            <a:extLst>
              <a:ext uri="{FF2B5EF4-FFF2-40B4-BE49-F238E27FC236}">
                <a16:creationId xmlns:a16="http://schemas.microsoft.com/office/drawing/2014/main" id="{84887639-B3D0-4043-A463-39D853EDD8B9}"/>
              </a:ext>
            </a:extLst>
          </p:cNvPr>
          <p:cNvSpPr/>
          <p:nvPr/>
        </p:nvSpPr>
        <p:spPr>
          <a:xfrm rot="5400000" flipH="1">
            <a:off x="5833609" y="4553657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8" name="箭號: 向右 57">
            <a:extLst>
              <a:ext uri="{FF2B5EF4-FFF2-40B4-BE49-F238E27FC236}">
                <a16:creationId xmlns:a16="http://schemas.microsoft.com/office/drawing/2014/main" id="{7521393D-453F-42EF-BAD0-A275FE748335}"/>
              </a:ext>
            </a:extLst>
          </p:cNvPr>
          <p:cNvSpPr/>
          <p:nvPr/>
        </p:nvSpPr>
        <p:spPr>
          <a:xfrm rot="5400000" flipH="1">
            <a:off x="5817540" y="2664587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3E51F659-610C-4135-8FC1-579DB41E1713}"/>
              </a:ext>
            </a:extLst>
          </p:cNvPr>
          <p:cNvSpPr txBox="1"/>
          <p:nvPr/>
        </p:nvSpPr>
        <p:spPr>
          <a:xfrm>
            <a:off x="3147100" y="1502992"/>
            <a:ext cx="7002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</a:t>
            </a:r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E1BBE5B0-CA1B-4BB6-8BBD-E8F99D59CBAB}"/>
              </a:ext>
            </a:extLst>
          </p:cNvPr>
          <p:cNvSpPr txBox="1"/>
          <p:nvPr/>
        </p:nvSpPr>
        <p:spPr>
          <a:xfrm>
            <a:off x="5926366" y="2593760"/>
            <a:ext cx="7002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</a:t>
            </a:r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6E374D4C-FF2D-4AEC-8B81-BDCF9F50D790}"/>
              </a:ext>
            </a:extLst>
          </p:cNvPr>
          <p:cNvSpPr txBox="1"/>
          <p:nvPr/>
        </p:nvSpPr>
        <p:spPr>
          <a:xfrm>
            <a:off x="7147567" y="1495271"/>
            <a:ext cx="7002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output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39E34B2-783F-413A-A784-6BE6CB99A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2941" y="1487382"/>
            <a:ext cx="1751120" cy="986041"/>
          </a:xfrm>
          <a:prstGeom prst="rect">
            <a:avLst/>
          </a:prstGeom>
        </p:spPr>
      </p:pic>
      <p:sp>
        <p:nvSpPr>
          <p:cNvPr id="64" name="文字方塊 63">
            <a:extLst>
              <a:ext uri="{FF2B5EF4-FFF2-40B4-BE49-F238E27FC236}">
                <a16:creationId xmlns:a16="http://schemas.microsoft.com/office/drawing/2014/main" id="{0BC7BF4F-2ADF-462E-92FC-EA3B84403683}"/>
              </a:ext>
            </a:extLst>
          </p:cNvPr>
          <p:cNvSpPr txBox="1"/>
          <p:nvPr/>
        </p:nvSpPr>
        <p:spPr>
          <a:xfrm>
            <a:off x="8811104" y="2826024"/>
            <a:ext cx="220836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關節轉動、夾子開合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8" name="圖片 67">
            <a:extLst>
              <a:ext uri="{FF2B5EF4-FFF2-40B4-BE49-F238E27FC236}">
                <a16:creationId xmlns:a16="http://schemas.microsoft.com/office/drawing/2014/main" id="{4C4481A7-4B69-4FA9-8ABA-A4D15029C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4633" y="5293813"/>
            <a:ext cx="2164357" cy="1241348"/>
          </a:xfrm>
          <a:prstGeom prst="rect">
            <a:avLst/>
          </a:prstGeom>
        </p:spPr>
      </p:pic>
      <p:pic>
        <p:nvPicPr>
          <p:cNvPr id="70" name="圖片 69">
            <a:extLst>
              <a:ext uri="{FF2B5EF4-FFF2-40B4-BE49-F238E27FC236}">
                <a16:creationId xmlns:a16="http://schemas.microsoft.com/office/drawing/2014/main" id="{5366F3DA-B36A-4009-82B3-8049A18B84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7755" y="3427083"/>
            <a:ext cx="2549387" cy="937734"/>
          </a:xfrm>
          <a:prstGeom prst="rect">
            <a:avLst/>
          </a:prstGeom>
        </p:spPr>
      </p:pic>
      <p:pic>
        <p:nvPicPr>
          <p:cNvPr id="72" name="圖片 71">
            <a:extLst>
              <a:ext uri="{FF2B5EF4-FFF2-40B4-BE49-F238E27FC236}">
                <a16:creationId xmlns:a16="http://schemas.microsoft.com/office/drawing/2014/main" id="{C3C71959-D0A0-4B49-BED5-E5386D5D8AFA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48894" y="3205169"/>
            <a:ext cx="1988641" cy="1239622"/>
          </a:xfrm>
          <a:prstGeom prst="rect">
            <a:avLst/>
          </a:prstGeom>
        </p:spPr>
      </p:pic>
      <p:pic>
        <p:nvPicPr>
          <p:cNvPr id="74" name="圖片 73">
            <a:extLst>
              <a:ext uri="{FF2B5EF4-FFF2-40B4-BE49-F238E27FC236}">
                <a16:creationId xmlns:a16="http://schemas.microsoft.com/office/drawing/2014/main" id="{B1F51476-64E5-465A-A397-7A99E7915A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26456" y="3162190"/>
            <a:ext cx="1649265" cy="2309735"/>
          </a:xfrm>
          <a:prstGeom prst="rect">
            <a:avLst/>
          </a:prstGeom>
        </p:spPr>
      </p:pic>
      <p:sp>
        <p:nvSpPr>
          <p:cNvPr id="75" name="橢圓 74">
            <a:extLst>
              <a:ext uri="{FF2B5EF4-FFF2-40B4-BE49-F238E27FC236}">
                <a16:creationId xmlns:a16="http://schemas.microsoft.com/office/drawing/2014/main" id="{8A64BFBE-2F77-4E3A-9B72-BFB5244E6CE9}"/>
              </a:ext>
            </a:extLst>
          </p:cNvPr>
          <p:cNvSpPr/>
          <p:nvPr/>
        </p:nvSpPr>
        <p:spPr>
          <a:xfrm>
            <a:off x="9246698" y="4889907"/>
            <a:ext cx="646816" cy="326892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橢圓 75">
            <a:extLst>
              <a:ext uri="{FF2B5EF4-FFF2-40B4-BE49-F238E27FC236}">
                <a16:creationId xmlns:a16="http://schemas.microsoft.com/office/drawing/2014/main" id="{79E75EAB-B725-4E35-907F-C53C0A1489E3}"/>
              </a:ext>
            </a:extLst>
          </p:cNvPr>
          <p:cNvSpPr/>
          <p:nvPr/>
        </p:nvSpPr>
        <p:spPr>
          <a:xfrm>
            <a:off x="9461456" y="4328356"/>
            <a:ext cx="324382" cy="48251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橢圓 76">
            <a:extLst>
              <a:ext uri="{FF2B5EF4-FFF2-40B4-BE49-F238E27FC236}">
                <a16:creationId xmlns:a16="http://schemas.microsoft.com/office/drawing/2014/main" id="{DCDE9BC6-B88E-405C-A12E-3348B7A21583}"/>
              </a:ext>
            </a:extLst>
          </p:cNvPr>
          <p:cNvSpPr/>
          <p:nvPr/>
        </p:nvSpPr>
        <p:spPr>
          <a:xfrm>
            <a:off x="9356114" y="3427083"/>
            <a:ext cx="494974" cy="48251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橢圓 77">
            <a:extLst>
              <a:ext uri="{FF2B5EF4-FFF2-40B4-BE49-F238E27FC236}">
                <a16:creationId xmlns:a16="http://schemas.microsoft.com/office/drawing/2014/main" id="{06C26C19-9410-40BA-B23E-111DDF0B2F10}"/>
              </a:ext>
            </a:extLst>
          </p:cNvPr>
          <p:cNvSpPr/>
          <p:nvPr/>
        </p:nvSpPr>
        <p:spPr>
          <a:xfrm>
            <a:off x="10096116" y="3222591"/>
            <a:ext cx="398944" cy="40898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橢圓 78">
            <a:extLst>
              <a:ext uri="{FF2B5EF4-FFF2-40B4-BE49-F238E27FC236}">
                <a16:creationId xmlns:a16="http://schemas.microsoft.com/office/drawing/2014/main" id="{3B72B58E-74BD-4272-B938-4659A0C02572}"/>
              </a:ext>
            </a:extLst>
          </p:cNvPr>
          <p:cNvSpPr/>
          <p:nvPr/>
        </p:nvSpPr>
        <p:spPr>
          <a:xfrm>
            <a:off x="10200806" y="3634229"/>
            <a:ext cx="398944" cy="34858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橢圓 79">
            <a:extLst>
              <a:ext uri="{FF2B5EF4-FFF2-40B4-BE49-F238E27FC236}">
                <a16:creationId xmlns:a16="http://schemas.microsoft.com/office/drawing/2014/main" id="{680BFCB1-1AF4-4FC9-8125-B683B53A4FCF}"/>
              </a:ext>
            </a:extLst>
          </p:cNvPr>
          <p:cNvSpPr/>
          <p:nvPr/>
        </p:nvSpPr>
        <p:spPr>
          <a:xfrm>
            <a:off x="10270416" y="4007775"/>
            <a:ext cx="398944" cy="34858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2" name="圖片 81">
            <a:extLst>
              <a:ext uri="{FF2B5EF4-FFF2-40B4-BE49-F238E27FC236}">
                <a16:creationId xmlns:a16="http://schemas.microsoft.com/office/drawing/2014/main" id="{152F942C-3CE1-4A38-8CDE-0EA6E3F89AE3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2156468" y="3189421"/>
            <a:ext cx="1987200" cy="12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86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>
            <a:spLocks/>
          </p:cNvSpPr>
          <p:nvPr/>
        </p:nvSpPr>
        <p:spPr>
          <a:xfrm>
            <a:off x="1253361" y="2952710"/>
            <a:ext cx="1264294" cy="660950"/>
          </a:xfrm>
          <a:prstGeom prst="rect">
            <a:avLst/>
          </a:prstGeom>
        </p:spPr>
        <p:txBody>
          <a:bodyPr wrap="square" anchor="b">
            <a:no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3200" b="1" dirty="0">
                <a:solidFill>
                  <a:schemeClr val="bg1"/>
                </a:solidFill>
                <a:effectLst/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議程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E7496B9-7B7B-4ABD-9322-ED39235F60DA}"/>
              </a:ext>
            </a:extLst>
          </p:cNvPr>
          <p:cNvSpPr/>
          <p:nvPr/>
        </p:nvSpPr>
        <p:spPr>
          <a:xfrm>
            <a:off x="4858445" y="1589704"/>
            <a:ext cx="5228307" cy="3075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機器學習三大類型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強化學習架構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Deep 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強化學習更多議題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DA7C7B9-01BB-4C80-B12E-F3D67AED6E54}"/>
              </a:ext>
            </a:extLst>
          </p:cNvPr>
          <p:cNvSpPr/>
          <p:nvPr/>
        </p:nvSpPr>
        <p:spPr>
          <a:xfrm>
            <a:off x="0" y="708837"/>
            <a:ext cx="12191999" cy="531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EB736E4-FB02-47A4-AD70-9B2A9CFC6176}"/>
              </a:ext>
            </a:extLst>
          </p:cNvPr>
          <p:cNvSpPr/>
          <p:nvPr/>
        </p:nvSpPr>
        <p:spPr>
          <a:xfrm>
            <a:off x="1" y="0"/>
            <a:ext cx="3771014" cy="6858000"/>
          </a:xfrm>
          <a:prstGeom prst="rect">
            <a:avLst/>
          </a:prstGeom>
          <a:solidFill>
            <a:srgbClr val="00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6949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群組 64">
            <a:extLst>
              <a:ext uri="{FF2B5EF4-FFF2-40B4-BE49-F238E27FC236}">
                <a16:creationId xmlns:a16="http://schemas.microsoft.com/office/drawing/2014/main" id="{2339C2F7-48B4-4646-9E92-08ED3877E087}"/>
              </a:ext>
            </a:extLst>
          </p:cNvPr>
          <p:cNvGrpSpPr/>
          <p:nvPr/>
        </p:nvGrpSpPr>
        <p:grpSpPr>
          <a:xfrm rot="5400000">
            <a:off x="6509026" y="3025179"/>
            <a:ext cx="324000" cy="307452"/>
            <a:chOff x="8960744" y="3429001"/>
            <a:chExt cx="324000" cy="307452"/>
          </a:xfrm>
        </p:grpSpPr>
        <p:sp>
          <p:nvSpPr>
            <p:cNvPr id="66" name="箭號: 向右 65">
              <a:extLst>
                <a:ext uri="{FF2B5EF4-FFF2-40B4-BE49-F238E27FC236}">
                  <a16:creationId xmlns:a16="http://schemas.microsoft.com/office/drawing/2014/main" id="{4723D5C1-7CDD-40D0-85C5-66E59A16D388}"/>
                </a:ext>
              </a:extLst>
            </p:cNvPr>
            <p:cNvSpPr/>
            <p:nvPr/>
          </p:nvSpPr>
          <p:spPr>
            <a:xfrm flipH="1">
              <a:off x="8960744" y="3429001"/>
              <a:ext cx="324000" cy="307452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箭號: 向右 66">
              <a:extLst>
                <a:ext uri="{FF2B5EF4-FFF2-40B4-BE49-F238E27FC236}">
                  <a16:creationId xmlns:a16="http://schemas.microsoft.com/office/drawing/2014/main" id="{6830654D-14BB-4600-A0C2-C3DB678B4DE3}"/>
                </a:ext>
              </a:extLst>
            </p:cNvPr>
            <p:cNvSpPr/>
            <p:nvPr/>
          </p:nvSpPr>
          <p:spPr>
            <a:xfrm flipH="1">
              <a:off x="9017356" y="3499982"/>
              <a:ext cx="267388" cy="167134"/>
            </a:xfrm>
            <a:prstGeom prst="rightArrow">
              <a:avLst/>
            </a:prstGeom>
            <a:solidFill>
              <a:srgbClr val="93E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3.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Q-Learning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F6DFA44-0424-4975-AB56-B5C0B0A49868}"/>
              </a:ext>
            </a:extLst>
          </p:cNvPr>
          <p:cNvSpPr txBox="1"/>
          <p:nvPr/>
        </p:nvSpPr>
        <p:spPr>
          <a:xfrm>
            <a:off x="3191775" y="1067705"/>
            <a:ext cx="632169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Actor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575FC81-CB4F-40FC-AABF-176BD3C0FCDC}"/>
              </a:ext>
            </a:extLst>
          </p:cNvPr>
          <p:cNvSpPr txBox="1"/>
          <p:nvPr/>
        </p:nvSpPr>
        <p:spPr>
          <a:xfrm>
            <a:off x="6154000" y="2529119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3206C77-69BE-4E11-BF22-D6044C4E2C6F}"/>
              </a:ext>
            </a:extLst>
          </p:cNvPr>
          <p:cNvSpPr txBox="1"/>
          <p:nvPr/>
        </p:nvSpPr>
        <p:spPr>
          <a:xfrm>
            <a:off x="2781398" y="4461855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09265A5-DD54-4E5E-A8E0-8D3B1D441F81}"/>
              </a:ext>
            </a:extLst>
          </p:cNvPr>
          <p:cNvSpPr txBox="1"/>
          <p:nvPr/>
        </p:nvSpPr>
        <p:spPr>
          <a:xfrm>
            <a:off x="560532" y="2500555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1BCD76B-2919-4530-AFD3-BA8BBC69940F}"/>
              </a:ext>
            </a:extLst>
          </p:cNvPr>
          <p:cNvSpPr txBox="1"/>
          <p:nvPr/>
        </p:nvSpPr>
        <p:spPr>
          <a:xfrm>
            <a:off x="2921684" y="3089504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7DD9362-B198-4D15-9410-9AB279D1061A}"/>
              </a:ext>
            </a:extLst>
          </p:cNvPr>
          <p:cNvSpPr txBox="1"/>
          <p:nvPr/>
        </p:nvSpPr>
        <p:spPr>
          <a:xfrm>
            <a:off x="2757545" y="4674124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2D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迷宮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AD6CD116-095B-41E4-8063-AA61649F4EB6}"/>
              </a:ext>
            </a:extLst>
          </p:cNvPr>
          <p:cNvGrpSpPr/>
          <p:nvPr/>
        </p:nvGrpSpPr>
        <p:grpSpPr>
          <a:xfrm>
            <a:off x="6227067" y="3335449"/>
            <a:ext cx="324000" cy="307452"/>
            <a:chOff x="8960744" y="3429001"/>
            <a:chExt cx="324000" cy="307452"/>
          </a:xfrm>
        </p:grpSpPr>
        <p:sp>
          <p:nvSpPr>
            <p:cNvPr id="24" name="箭號: 向右 23">
              <a:extLst>
                <a:ext uri="{FF2B5EF4-FFF2-40B4-BE49-F238E27FC236}">
                  <a16:creationId xmlns:a16="http://schemas.microsoft.com/office/drawing/2014/main" id="{89275DC9-813C-466C-AA1F-9915ECA67137}"/>
                </a:ext>
              </a:extLst>
            </p:cNvPr>
            <p:cNvSpPr/>
            <p:nvPr/>
          </p:nvSpPr>
          <p:spPr>
            <a:xfrm flipH="1">
              <a:off x="8960744" y="3429001"/>
              <a:ext cx="324000" cy="307452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5" name="箭號: 向右 24">
              <a:extLst>
                <a:ext uri="{FF2B5EF4-FFF2-40B4-BE49-F238E27FC236}">
                  <a16:creationId xmlns:a16="http://schemas.microsoft.com/office/drawing/2014/main" id="{6BE60DC7-DCFD-4E3B-A278-9D83A655D8DD}"/>
                </a:ext>
              </a:extLst>
            </p:cNvPr>
            <p:cNvSpPr/>
            <p:nvPr/>
          </p:nvSpPr>
          <p:spPr>
            <a:xfrm flipH="1">
              <a:off x="9017356" y="3499982"/>
              <a:ext cx="267388" cy="167134"/>
            </a:xfrm>
            <a:prstGeom prst="rightArrow">
              <a:avLst/>
            </a:prstGeom>
            <a:solidFill>
              <a:srgbClr val="93E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2FD209FE-5D4D-43B6-BC5D-62D1B35D1E95}"/>
              </a:ext>
            </a:extLst>
          </p:cNvPr>
          <p:cNvGrpSpPr/>
          <p:nvPr/>
        </p:nvGrpSpPr>
        <p:grpSpPr>
          <a:xfrm rot="10800000">
            <a:off x="6782591" y="3336272"/>
            <a:ext cx="324000" cy="307452"/>
            <a:chOff x="8960744" y="3429001"/>
            <a:chExt cx="324000" cy="307452"/>
          </a:xfrm>
        </p:grpSpPr>
        <p:sp>
          <p:nvSpPr>
            <p:cNvPr id="22" name="箭號: 向右 21">
              <a:extLst>
                <a:ext uri="{FF2B5EF4-FFF2-40B4-BE49-F238E27FC236}">
                  <a16:creationId xmlns:a16="http://schemas.microsoft.com/office/drawing/2014/main" id="{83FA264D-2D6B-4009-97EB-8C3AEA594EDE}"/>
                </a:ext>
              </a:extLst>
            </p:cNvPr>
            <p:cNvSpPr/>
            <p:nvPr/>
          </p:nvSpPr>
          <p:spPr>
            <a:xfrm flipH="1">
              <a:off x="8960744" y="3429001"/>
              <a:ext cx="324000" cy="307452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" name="箭號: 向右 22">
              <a:extLst>
                <a:ext uri="{FF2B5EF4-FFF2-40B4-BE49-F238E27FC236}">
                  <a16:creationId xmlns:a16="http://schemas.microsoft.com/office/drawing/2014/main" id="{7875D351-30A9-4A40-9AAE-6C9AD9557276}"/>
                </a:ext>
              </a:extLst>
            </p:cNvPr>
            <p:cNvSpPr/>
            <p:nvPr/>
          </p:nvSpPr>
          <p:spPr>
            <a:xfrm flipH="1">
              <a:off x="9017356" y="3499982"/>
              <a:ext cx="267388" cy="167134"/>
            </a:xfrm>
            <a:prstGeom prst="rightArrow">
              <a:avLst/>
            </a:prstGeom>
            <a:solidFill>
              <a:srgbClr val="93E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64D3574-B39B-4CCD-AC53-54403AE31E1A}"/>
              </a:ext>
            </a:extLst>
          </p:cNvPr>
          <p:cNvSpPr txBox="1"/>
          <p:nvPr/>
        </p:nvSpPr>
        <p:spPr>
          <a:xfrm>
            <a:off x="5893534" y="3350675"/>
            <a:ext cx="3240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左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9FFCE8BC-9AF3-4EDA-B2E8-C9389EF214D4}"/>
              </a:ext>
            </a:extLst>
          </p:cNvPr>
          <p:cNvSpPr txBox="1"/>
          <p:nvPr/>
        </p:nvSpPr>
        <p:spPr>
          <a:xfrm>
            <a:off x="7098623" y="3356851"/>
            <a:ext cx="3240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右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BA29BAA3-AD37-4935-9496-E3356D7EABEE}"/>
              </a:ext>
            </a:extLst>
          </p:cNvPr>
          <p:cNvSpPr txBox="1"/>
          <p:nvPr/>
        </p:nvSpPr>
        <p:spPr>
          <a:xfrm>
            <a:off x="6388235" y="2752022"/>
            <a:ext cx="56023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E26B6C8-DBB2-4934-893C-A6B1054A2F3B}"/>
              </a:ext>
            </a:extLst>
          </p:cNvPr>
          <p:cNvSpPr txBox="1"/>
          <p:nvPr/>
        </p:nvSpPr>
        <p:spPr>
          <a:xfrm>
            <a:off x="2416053" y="1378752"/>
            <a:ext cx="218361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</a:t>
            </a:r>
            <a:r>
              <a:rPr lang="en-US" altLang="zh-TW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Tabel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818B0DED-444B-4780-9D1A-D76685FD1639}"/>
              </a:ext>
            </a:extLst>
          </p:cNvPr>
          <p:cNvSpPr txBox="1"/>
          <p:nvPr/>
        </p:nvSpPr>
        <p:spPr>
          <a:xfrm>
            <a:off x="357450" y="2792223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格子座標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B9F14F31-BA89-4DF6-B7DC-E7F9EE325AF2}"/>
              </a:ext>
            </a:extLst>
          </p:cNvPr>
          <p:cNvSpPr txBox="1"/>
          <p:nvPr/>
        </p:nvSpPr>
        <p:spPr>
          <a:xfrm>
            <a:off x="2618587" y="3317585"/>
            <a:ext cx="41504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+0</a:t>
            </a:r>
          </a:p>
        </p:txBody>
      </p: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C3CAA621-6E12-43FC-920D-51D137F7D869}"/>
              </a:ext>
            </a:extLst>
          </p:cNvPr>
          <p:cNvGrpSpPr/>
          <p:nvPr/>
        </p:nvGrpSpPr>
        <p:grpSpPr>
          <a:xfrm>
            <a:off x="4985237" y="1971969"/>
            <a:ext cx="1735969" cy="504000"/>
            <a:chOff x="7360106" y="1712103"/>
            <a:chExt cx="1735969" cy="504000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9BB03359-205A-4D7A-8853-EE7A63590795}"/>
                </a:ext>
              </a:extLst>
            </p:cNvPr>
            <p:cNvSpPr/>
            <p:nvPr/>
          </p:nvSpPr>
          <p:spPr>
            <a:xfrm>
              <a:off x="7360106" y="1714673"/>
              <a:ext cx="1656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8" name="箭號: 向右 47">
              <a:extLst>
                <a:ext uri="{FF2B5EF4-FFF2-40B4-BE49-F238E27FC236}">
                  <a16:creationId xmlns:a16="http://schemas.microsoft.com/office/drawing/2014/main" id="{AFAFE95F-5B8A-4DA4-85FF-36C7D9712174}"/>
                </a:ext>
              </a:extLst>
            </p:cNvPr>
            <p:cNvSpPr/>
            <p:nvPr/>
          </p:nvSpPr>
          <p:spPr>
            <a:xfrm rot="16200000" flipH="1">
              <a:off x="8780034" y="1900062"/>
              <a:ext cx="50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CEDE3291-0C95-4C9B-8ADA-FCB542EE229B}"/>
              </a:ext>
            </a:extLst>
          </p:cNvPr>
          <p:cNvGrpSpPr/>
          <p:nvPr/>
        </p:nvGrpSpPr>
        <p:grpSpPr>
          <a:xfrm rot="5400000">
            <a:off x="4923700" y="4190566"/>
            <a:ext cx="1610816" cy="1961904"/>
            <a:chOff x="7886657" y="1714673"/>
            <a:chExt cx="1610816" cy="1961904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ED7740D0-0FC3-4269-84A3-0DCEB987FFC7}"/>
                </a:ext>
              </a:extLst>
            </p:cNvPr>
            <p:cNvSpPr/>
            <p:nvPr/>
          </p:nvSpPr>
          <p:spPr>
            <a:xfrm>
              <a:off x="7886657" y="1714673"/>
              <a:ext cx="158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1" name="箭號: 向右 50">
              <a:extLst>
                <a:ext uri="{FF2B5EF4-FFF2-40B4-BE49-F238E27FC236}">
                  <a16:creationId xmlns:a16="http://schemas.microsoft.com/office/drawing/2014/main" id="{84722DA0-3702-41F7-B326-2AA5033D4879}"/>
                </a:ext>
              </a:extLst>
            </p:cNvPr>
            <p:cNvSpPr/>
            <p:nvPr/>
          </p:nvSpPr>
          <p:spPr>
            <a:xfrm rot="16200000" flipH="1">
              <a:off x="8461432" y="2640536"/>
              <a:ext cx="194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339A35F7-9D75-4D9F-9C86-C1C63D177A4B}"/>
              </a:ext>
            </a:extLst>
          </p:cNvPr>
          <p:cNvGrpSpPr/>
          <p:nvPr/>
        </p:nvGrpSpPr>
        <p:grpSpPr>
          <a:xfrm rot="10800000">
            <a:off x="926562" y="5141689"/>
            <a:ext cx="1198129" cy="835778"/>
            <a:chOff x="8696911" y="1714673"/>
            <a:chExt cx="1198129" cy="835778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6F6CAB5-CCE1-4603-977D-59E77C7E3B2A}"/>
                </a:ext>
              </a:extLst>
            </p:cNvPr>
            <p:cNvSpPr/>
            <p:nvPr/>
          </p:nvSpPr>
          <p:spPr>
            <a:xfrm>
              <a:off x="8696911" y="1714673"/>
              <a:ext cx="115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4" name="箭號: 向右 53">
              <a:extLst>
                <a:ext uri="{FF2B5EF4-FFF2-40B4-BE49-F238E27FC236}">
                  <a16:creationId xmlns:a16="http://schemas.microsoft.com/office/drawing/2014/main" id="{A4BA84BB-D203-4C63-96E4-0B43D04FF9BE}"/>
                </a:ext>
              </a:extLst>
            </p:cNvPr>
            <p:cNvSpPr/>
            <p:nvPr/>
          </p:nvSpPr>
          <p:spPr>
            <a:xfrm rot="16200000" flipH="1">
              <a:off x="9416999" y="2072410"/>
              <a:ext cx="82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5" name="群組 54">
            <a:extLst>
              <a:ext uri="{FF2B5EF4-FFF2-40B4-BE49-F238E27FC236}">
                <a16:creationId xmlns:a16="http://schemas.microsoft.com/office/drawing/2014/main" id="{62D9161F-C6A0-43C7-A671-8AC6A19E6DC3}"/>
              </a:ext>
            </a:extLst>
          </p:cNvPr>
          <p:cNvGrpSpPr/>
          <p:nvPr/>
        </p:nvGrpSpPr>
        <p:grpSpPr>
          <a:xfrm rot="16200000">
            <a:off x="1231303" y="1598336"/>
            <a:ext cx="455563" cy="1196065"/>
            <a:chOff x="9212767" y="1714688"/>
            <a:chExt cx="455563" cy="1196065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26AD133E-3AA0-43F0-BEC1-EC2728EF4845}"/>
                </a:ext>
              </a:extLst>
            </p:cNvPr>
            <p:cNvSpPr/>
            <p:nvPr/>
          </p:nvSpPr>
          <p:spPr>
            <a:xfrm>
              <a:off x="9212767" y="1714688"/>
              <a:ext cx="43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7" name="箭號: 向右 56">
              <a:extLst>
                <a:ext uri="{FF2B5EF4-FFF2-40B4-BE49-F238E27FC236}">
                  <a16:creationId xmlns:a16="http://schemas.microsoft.com/office/drawing/2014/main" id="{F23F3BA1-ED48-4250-8176-99E1F6012018}"/>
                </a:ext>
              </a:extLst>
            </p:cNvPr>
            <p:cNvSpPr/>
            <p:nvPr/>
          </p:nvSpPr>
          <p:spPr>
            <a:xfrm rot="16200000" flipH="1">
              <a:off x="9010289" y="2252712"/>
              <a:ext cx="118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58" name="箭號: 向右 57">
            <a:extLst>
              <a:ext uri="{FF2B5EF4-FFF2-40B4-BE49-F238E27FC236}">
                <a16:creationId xmlns:a16="http://schemas.microsoft.com/office/drawing/2014/main" id="{95AEB8A6-0D43-4C83-ADF5-C1C6972C6434}"/>
              </a:ext>
            </a:extLst>
          </p:cNvPr>
          <p:cNvSpPr/>
          <p:nvPr/>
        </p:nvSpPr>
        <p:spPr>
          <a:xfrm rot="5400000" flipH="1">
            <a:off x="3171064" y="4199814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箭號: 向右 58">
            <a:extLst>
              <a:ext uri="{FF2B5EF4-FFF2-40B4-BE49-F238E27FC236}">
                <a16:creationId xmlns:a16="http://schemas.microsoft.com/office/drawing/2014/main" id="{356F9DF1-0640-4C0B-BB2D-2E5E38BECEFC}"/>
              </a:ext>
            </a:extLst>
          </p:cNvPr>
          <p:cNvSpPr/>
          <p:nvPr/>
        </p:nvSpPr>
        <p:spPr>
          <a:xfrm rot="5400000" flipH="1">
            <a:off x="3149030" y="2818998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9E74453-F09B-4A74-94AF-D2D11FCEF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144" y="4935218"/>
            <a:ext cx="1427922" cy="1620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4" name="圖片 63">
            <a:extLst>
              <a:ext uri="{FF2B5EF4-FFF2-40B4-BE49-F238E27FC236}">
                <a16:creationId xmlns:a16="http://schemas.microsoft.com/office/drawing/2014/main" id="{2099B70E-72F6-4F45-85CB-C888EDB8E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4149" y="1683214"/>
            <a:ext cx="2619598" cy="865144"/>
          </a:xfrm>
          <a:prstGeom prst="rect">
            <a:avLst/>
          </a:prstGeom>
        </p:spPr>
      </p:pic>
      <p:grpSp>
        <p:nvGrpSpPr>
          <p:cNvPr id="68" name="群組 67">
            <a:extLst>
              <a:ext uri="{FF2B5EF4-FFF2-40B4-BE49-F238E27FC236}">
                <a16:creationId xmlns:a16="http://schemas.microsoft.com/office/drawing/2014/main" id="{EF478058-D6E9-44EA-A571-062056602CD1}"/>
              </a:ext>
            </a:extLst>
          </p:cNvPr>
          <p:cNvGrpSpPr/>
          <p:nvPr/>
        </p:nvGrpSpPr>
        <p:grpSpPr>
          <a:xfrm rot="16200000">
            <a:off x="6510840" y="3640643"/>
            <a:ext cx="324000" cy="307452"/>
            <a:chOff x="8960744" y="3429001"/>
            <a:chExt cx="324000" cy="307452"/>
          </a:xfrm>
        </p:grpSpPr>
        <p:sp>
          <p:nvSpPr>
            <p:cNvPr id="69" name="箭號: 向右 68">
              <a:extLst>
                <a:ext uri="{FF2B5EF4-FFF2-40B4-BE49-F238E27FC236}">
                  <a16:creationId xmlns:a16="http://schemas.microsoft.com/office/drawing/2014/main" id="{98F05706-6FBC-4DD8-9020-47EF079C344B}"/>
                </a:ext>
              </a:extLst>
            </p:cNvPr>
            <p:cNvSpPr/>
            <p:nvPr/>
          </p:nvSpPr>
          <p:spPr>
            <a:xfrm flipH="1">
              <a:off x="8960744" y="3429001"/>
              <a:ext cx="324000" cy="307452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箭號: 向右 69">
              <a:extLst>
                <a:ext uri="{FF2B5EF4-FFF2-40B4-BE49-F238E27FC236}">
                  <a16:creationId xmlns:a16="http://schemas.microsoft.com/office/drawing/2014/main" id="{600E57A4-768B-4D9A-B238-68538A635E1E}"/>
                </a:ext>
              </a:extLst>
            </p:cNvPr>
            <p:cNvSpPr/>
            <p:nvPr/>
          </p:nvSpPr>
          <p:spPr>
            <a:xfrm flipH="1">
              <a:off x="9017356" y="3499982"/>
              <a:ext cx="267388" cy="167134"/>
            </a:xfrm>
            <a:prstGeom prst="rightArrow">
              <a:avLst/>
            </a:prstGeom>
            <a:solidFill>
              <a:srgbClr val="93E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91B81FF9-0908-469B-8A98-C25AB3280255}"/>
              </a:ext>
            </a:extLst>
          </p:cNvPr>
          <p:cNvSpPr txBox="1"/>
          <p:nvPr/>
        </p:nvSpPr>
        <p:spPr>
          <a:xfrm>
            <a:off x="6383447" y="3979798"/>
            <a:ext cx="56023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D93A0C94-896E-468E-A3BE-E67BCABA631E}"/>
              </a:ext>
            </a:extLst>
          </p:cNvPr>
          <p:cNvSpPr>
            <a:spLocks noChangeAspect="1"/>
          </p:cNvSpPr>
          <p:nvPr/>
        </p:nvSpPr>
        <p:spPr>
          <a:xfrm>
            <a:off x="3276648" y="3582445"/>
            <a:ext cx="252000" cy="25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1821B064-5868-4ADF-956F-38C34FB71656}"/>
              </a:ext>
            </a:extLst>
          </p:cNvPr>
          <p:cNvSpPr>
            <a:spLocks noChangeAspect="1"/>
          </p:cNvSpPr>
          <p:nvPr/>
        </p:nvSpPr>
        <p:spPr>
          <a:xfrm>
            <a:off x="2695367" y="3585801"/>
            <a:ext cx="252000" cy="252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橢圓 74">
            <a:extLst>
              <a:ext uri="{FF2B5EF4-FFF2-40B4-BE49-F238E27FC236}">
                <a16:creationId xmlns:a16="http://schemas.microsoft.com/office/drawing/2014/main" id="{FB2E6CAE-33C1-4855-B248-3DFEFE9C69B3}"/>
              </a:ext>
            </a:extLst>
          </p:cNvPr>
          <p:cNvSpPr>
            <a:spLocks noChangeAspect="1"/>
          </p:cNvSpPr>
          <p:nvPr/>
        </p:nvSpPr>
        <p:spPr>
          <a:xfrm>
            <a:off x="3808357" y="3579607"/>
            <a:ext cx="252000" cy="2520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文字方塊 75">
            <a:extLst>
              <a:ext uri="{FF2B5EF4-FFF2-40B4-BE49-F238E27FC236}">
                <a16:creationId xmlns:a16="http://schemas.microsoft.com/office/drawing/2014/main" id="{92B81380-100E-44CC-ADC6-ADD7CE4FCB4B}"/>
              </a:ext>
            </a:extLst>
          </p:cNvPr>
          <p:cNvSpPr txBox="1"/>
          <p:nvPr/>
        </p:nvSpPr>
        <p:spPr>
          <a:xfrm>
            <a:off x="3178891" y="3296394"/>
            <a:ext cx="41504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-1</a:t>
            </a:r>
          </a:p>
        </p:txBody>
      </p:sp>
      <p:sp>
        <p:nvSpPr>
          <p:cNvPr id="77" name="文字方塊 76">
            <a:extLst>
              <a:ext uri="{FF2B5EF4-FFF2-40B4-BE49-F238E27FC236}">
                <a16:creationId xmlns:a16="http://schemas.microsoft.com/office/drawing/2014/main" id="{4C2E6277-71D3-401B-A630-74F6CA8F15BD}"/>
              </a:ext>
            </a:extLst>
          </p:cNvPr>
          <p:cNvSpPr txBox="1"/>
          <p:nvPr/>
        </p:nvSpPr>
        <p:spPr>
          <a:xfrm>
            <a:off x="3709047" y="3290219"/>
            <a:ext cx="41504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+1</a:t>
            </a:r>
          </a:p>
        </p:txBody>
      </p:sp>
      <p:grpSp>
        <p:nvGrpSpPr>
          <p:cNvPr id="90" name="群組 89">
            <a:extLst>
              <a:ext uri="{FF2B5EF4-FFF2-40B4-BE49-F238E27FC236}">
                <a16:creationId xmlns:a16="http://schemas.microsoft.com/office/drawing/2014/main" id="{57286DC8-0037-4F2A-A3F9-CF435B2081D5}"/>
              </a:ext>
            </a:extLst>
          </p:cNvPr>
          <p:cNvGrpSpPr/>
          <p:nvPr/>
        </p:nvGrpSpPr>
        <p:grpSpPr>
          <a:xfrm>
            <a:off x="146795" y="3213963"/>
            <a:ext cx="1638065" cy="1784355"/>
            <a:chOff x="512668" y="3175010"/>
            <a:chExt cx="1638065" cy="1784355"/>
          </a:xfrm>
        </p:grpSpPr>
        <p:pic>
          <p:nvPicPr>
            <p:cNvPr id="81" name="圖片 80">
              <a:extLst>
                <a:ext uri="{FF2B5EF4-FFF2-40B4-BE49-F238E27FC236}">
                  <a16:creationId xmlns:a16="http://schemas.microsoft.com/office/drawing/2014/main" id="{C517CB38-0248-4D71-90EE-1C727B5E6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2668" y="3175010"/>
              <a:ext cx="648000" cy="648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7" name="圖片 86">
              <a:extLst>
                <a:ext uri="{FF2B5EF4-FFF2-40B4-BE49-F238E27FC236}">
                  <a16:creationId xmlns:a16="http://schemas.microsoft.com/office/drawing/2014/main" id="{AD316B82-15A4-40D4-979A-3BD08CA78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6886" y="3559647"/>
              <a:ext cx="648000" cy="648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5" name="圖片 84">
              <a:extLst>
                <a:ext uri="{FF2B5EF4-FFF2-40B4-BE49-F238E27FC236}">
                  <a16:creationId xmlns:a16="http://schemas.microsoft.com/office/drawing/2014/main" id="{2837F1AC-0CEC-4178-BBAC-406275DD4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56167" y="3933097"/>
              <a:ext cx="648000" cy="648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9" name="圖片 88">
              <a:extLst>
                <a:ext uri="{FF2B5EF4-FFF2-40B4-BE49-F238E27FC236}">
                  <a16:creationId xmlns:a16="http://schemas.microsoft.com/office/drawing/2014/main" id="{60E79CF4-53E9-42BD-8B33-11FDD12C3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02733" y="4311365"/>
              <a:ext cx="648000" cy="648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CDC61F6A-C86A-4E5D-B6C9-0A12C81A0700}"/>
              </a:ext>
            </a:extLst>
          </p:cNvPr>
          <p:cNvSpPr txBox="1"/>
          <p:nvPr/>
        </p:nvSpPr>
        <p:spPr>
          <a:xfrm>
            <a:off x="7523603" y="1145851"/>
            <a:ext cx="1031571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最終目標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2" name="文字方塊 91">
            <a:extLst>
              <a:ext uri="{FF2B5EF4-FFF2-40B4-BE49-F238E27FC236}">
                <a16:creationId xmlns:a16="http://schemas.microsoft.com/office/drawing/2014/main" id="{096D8EEC-37DE-4E54-8829-BE33A1A7874B}"/>
              </a:ext>
            </a:extLst>
          </p:cNvPr>
          <p:cNvSpPr txBox="1"/>
          <p:nvPr/>
        </p:nvSpPr>
        <p:spPr>
          <a:xfrm>
            <a:off x="7824020" y="1382790"/>
            <a:ext cx="4267219" cy="416396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 </a:t>
            </a:r>
            <a:r>
              <a:rPr lang="en-US" altLang="zh-TW" sz="1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取得最高 </a:t>
            </a:r>
            <a:r>
              <a:rPr lang="en-US" altLang="zh-TW" sz="1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  <a:r>
              <a:rPr lang="en-US" altLang="zh-TW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</a:t>
            </a:r>
            <a:r>
              <a:rPr lang="en-US" altLang="zh-TW" sz="1600"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Tabel</a:t>
            </a:r>
            <a:endParaRPr lang="en-US" altLang="zh-TW" sz="16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6" name="圖片 95">
            <a:extLst>
              <a:ext uri="{FF2B5EF4-FFF2-40B4-BE49-F238E27FC236}">
                <a16:creationId xmlns:a16="http://schemas.microsoft.com/office/drawing/2014/main" id="{032F37F5-15D0-445A-A4CA-5F80202072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93833" y="2219135"/>
            <a:ext cx="2609850" cy="1524000"/>
          </a:xfrm>
          <a:prstGeom prst="rect">
            <a:avLst/>
          </a:prstGeom>
        </p:spPr>
      </p:pic>
      <p:pic>
        <p:nvPicPr>
          <p:cNvPr id="98" name="圖片 97">
            <a:extLst>
              <a:ext uri="{FF2B5EF4-FFF2-40B4-BE49-F238E27FC236}">
                <a16:creationId xmlns:a16="http://schemas.microsoft.com/office/drawing/2014/main" id="{ED92AEA3-02ED-4AFA-B6AC-18B0BA2D13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94967" y="4582767"/>
            <a:ext cx="2639858" cy="1553140"/>
          </a:xfrm>
          <a:prstGeom prst="rect">
            <a:avLst/>
          </a:prstGeom>
        </p:spPr>
      </p:pic>
      <p:sp>
        <p:nvSpPr>
          <p:cNvPr id="100" name="箭號: 向右 99">
            <a:extLst>
              <a:ext uri="{FF2B5EF4-FFF2-40B4-BE49-F238E27FC236}">
                <a16:creationId xmlns:a16="http://schemas.microsoft.com/office/drawing/2014/main" id="{9804A009-3171-4BB8-9776-427FFCF23F7A}"/>
              </a:ext>
            </a:extLst>
          </p:cNvPr>
          <p:cNvSpPr/>
          <p:nvPr/>
        </p:nvSpPr>
        <p:spPr>
          <a:xfrm rot="16200000" flipH="1">
            <a:off x="10635005" y="3883898"/>
            <a:ext cx="359783" cy="247789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3" name="圖片 102">
            <a:extLst>
              <a:ext uri="{FF2B5EF4-FFF2-40B4-BE49-F238E27FC236}">
                <a16:creationId xmlns:a16="http://schemas.microsoft.com/office/drawing/2014/main" id="{7358D88C-3F0C-4AAF-8CDE-3024C829C0A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27538" y="2427217"/>
            <a:ext cx="1143000" cy="1143000"/>
          </a:xfrm>
          <a:prstGeom prst="rect">
            <a:avLst/>
          </a:prstGeom>
        </p:spPr>
      </p:pic>
      <p:pic>
        <p:nvPicPr>
          <p:cNvPr id="105" name="圖片 104">
            <a:extLst>
              <a:ext uri="{FF2B5EF4-FFF2-40B4-BE49-F238E27FC236}">
                <a16:creationId xmlns:a16="http://schemas.microsoft.com/office/drawing/2014/main" id="{B5ED0D9A-EAD4-42AE-B0F7-6065B5D4EB0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25738" y="4758988"/>
            <a:ext cx="1144800" cy="1268683"/>
          </a:xfrm>
          <a:prstGeom prst="rect">
            <a:avLst/>
          </a:prstGeom>
          <a:effectLst/>
        </p:spPr>
      </p:pic>
      <p:sp>
        <p:nvSpPr>
          <p:cNvPr id="106" name="文字方塊 105">
            <a:extLst>
              <a:ext uri="{FF2B5EF4-FFF2-40B4-BE49-F238E27FC236}">
                <a16:creationId xmlns:a16="http://schemas.microsoft.com/office/drawing/2014/main" id="{D01BAF72-1FF5-48C0-B860-AB19D9693C92}"/>
              </a:ext>
            </a:extLst>
          </p:cNvPr>
          <p:cNvSpPr txBox="1"/>
          <p:nvPr/>
        </p:nvSpPr>
        <p:spPr>
          <a:xfrm>
            <a:off x="8741322" y="2806086"/>
            <a:ext cx="805741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Env.</a:t>
            </a:r>
          </a:p>
          <a:p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全部組合 </a:t>
            </a:r>
            <a:endParaRPr lang="en-US" altLang="zh-TW" sz="12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7" name="文字方塊 106">
            <a:extLst>
              <a:ext uri="{FF2B5EF4-FFF2-40B4-BE49-F238E27FC236}">
                <a16:creationId xmlns:a16="http://schemas.microsoft.com/office/drawing/2014/main" id="{AF8D79CB-25C0-4B50-A473-18A673FB6BBC}"/>
              </a:ext>
            </a:extLst>
          </p:cNvPr>
          <p:cNvSpPr txBox="1"/>
          <p:nvPr/>
        </p:nvSpPr>
        <p:spPr>
          <a:xfrm>
            <a:off x="8747376" y="5119230"/>
            <a:ext cx="805741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Env.</a:t>
            </a:r>
          </a:p>
          <a:p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全部組合 </a:t>
            </a:r>
            <a:endParaRPr lang="en-US" altLang="zh-TW" sz="12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8" name="文字方塊 107">
            <a:extLst>
              <a:ext uri="{FF2B5EF4-FFF2-40B4-BE49-F238E27FC236}">
                <a16:creationId xmlns:a16="http://schemas.microsoft.com/office/drawing/2014/main" id="{28C00001-DAF2-4691-89F9-695862283289}"/>
              </a:ext>
            </a:extLst>
          </p:cNvPr>
          <p:cNvSpPr txBox="1"/>
          <p:nvPr/>
        </p:nvSpPr>
        <p:spPr>
          <a:xfrm>
            <a:off x="10027734" y="1968587"/>
            <a:ext cx="15743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全部可採取的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  <a:endParaRPr lang="en-US" altLang="zh-TW" sz="12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9" name="文字方塊 108">
            <a:extLst>
              <a:ext uri="{FF2B5EF4-FFF2-40B4-BE49-F238E27FC236}">
                <a16:creationId xmlns:a16="http://schemas.microsoft.com/office/drawing/2014/main" id="{00A7172E-64C2-475D-A98F-23F9FF602042}"/>
              </a:ext>
            </a:extLst>
          </p:cNvPr>
          <p:cNvSpPr txBox="1"/>
          <p:nvPr/>
        </p:nvSpPr>
        <p:spPr>
          <a:xfrm>
            <a:off x="10027734" y="4304444"/>
            <a:ext cx="15743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全部可採取的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  <a:endParaRPr lang="en-US" altLang="zh-TW" sz="12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0" name="文字方塊 109">
            <a:extLst>
              <a:ext uri="{FF2B5EF4-FFF2-40B4-BE49-F238E27FC236}">
                <a16:creationId xmlns:a16="http://schemas.microsoft.com/office/drawing/2014/main" id="{20ED0AD5-A71A-496A-A240-39AD958A50BD}"/>
              </a:ext>
            </a:extLst>
          </p:cNvPr>
          <p:cNvSpPr txBox="1"/>
          <p:nvPr/>
        </p:nvSpPr>
        <p:spPr>
          <a:xfrm>
            <a:off x="2601175" y="3822665"/>
            <a:ext cx="446804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繼續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11" name="文字方塊 110">
            <a:extLst>
              <a:ext uri="{FF2B5EF4-FFF2-40B4-BE49-F238E27FC236}">
                <a16:creationId xmlns:a16="http://schemas.microsoft.com/office/drawing/2014/main" id="{9E49A44B-37EE-44A0-9CC7-40DC043F10F1}"/>
              </a:ext>
            </a:extLst>
          </p:cNvPr>
          <p:cNvSpPr txBox="1"/>
          <p:nvPr/>
        </p:nvSpPr>
        <p:spPr>
          <a:xfrm>
            <a:off x="3161786" y="3817455"/>
            <a:ext cx="446804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結束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12" name="文字方塊 111">
            <a:extLst>
              <a:ext uri="{FF2B5EF4-FFF2-40B4-BE49-F238E27FC236}">
                <a16:creationId xmlns:a16="http://schemas.microsoft.com/office/drawing/2014/main" id="{71E7CB32-7C59-4CC2-86EA-687C14FF7703}"/>
              </a:ext>
            </a:extLst>
          </p:cNvPr>
          <p:cNvSpPr txBox="1"/>
          <p:nvPr/>
        </p:nvSpPr>
        <p:spPr>
          <a:xfrm>
            <a:off x="3717336" y="3825877"/>
            <a:ext cx="446804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結束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68658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3.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Q-Learning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F6DFA44-0424-4975-AB56-B5C0B0A49868}"/>
              </a:ext>
            </a:extLst>
          </p:cNvPr>
          <p:cNvSpPr txBox="1"/>
          <p:nvPr/>
        </p:nvSpPr>
        <p:spPr>
          <a:xfrm>
            <a:off x="2866824" y="1067705"/>
            <a:ext cx="632169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Actor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575FC81-CB4F-40FC-AABF-176BD3C0FCDC}"/>
              </a:ext>
            </a:extLst>
          </p:cNvPr>
          <p:cNvSpPr txBox="1"/>
          <p:nvPr/>
        </p:nvSpPr>
        <p:spPr>
          <a:xfrm>
            <a:off x="5549440" y="2529119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3206C77-69BE-4E11-BF22-D6044C4E2C6F}"/>
              </a:ext>
            </a:extLst>
          </p:cNvPr>
          <p:cNvSpPr txBox="1"/>
          <p:nvPr/>
        </p:nvSpPr>
        <p:spPr>
          <a:xfrm>
            <a:off x="2577359" y="4461855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09265A5-DD54-4E5E-A8E0-8D3B1D441F81}"/>
              </a:ext>
            </a:extLst>
          </p:cNvPr>
          <p:cNvSpPr txBox="1"/>
          <p:nvPr/>
        </p:nvSpPr>
        <p:spPr>
          <a:xfrm>
            <a:off x="560532" y="2500555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1BCD76B-2919-4530-AFD3-BA8BBC69940F}"/>
              </a:ext>
            </a:extLst>
          </p:cNvPr>
          <p:cNvSpPr txBox="1"/>
          <p:nvPr/>
        </p:nvSpPr>
        <p:spPr>
          <a:xfrm>
            <a:off x="2717645" y="3089504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7DD9362-B198-4D15-9410-9AB279D1061A}"/>
              </a:ext>
            </a:extLst>
          </p:cNvPr>
          <p:cNvSpPr txBox="1"/>
          <p:nvPr/>
        </p:nvSpPr>
        <p:spPr>
          <a:xfrm>
            <a:off x="2307612" y="4674124"/>
            <a:ext cx="166805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2D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迷宮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-Episode1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E26B6C8-DBB2-4934-893C-A6B1054A2F3B}"/>
              </a:ext>
            </a:extLst>
          </p:cNvPr>
          <p:cNvSpPr txBox="1"/>
          <p:nvPr/>
        </p:nvSpPr>
        <p:spPr>
          <a:xfrm>
            <a:off x="2091102" y="1378752"/>
            <a:ext cx="218361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</a:t>
            </a:r>
            <a:r>
              <a:rPr lang="en-US" altLang="zh-TW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Tabel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818B0DED-444B-4780-9D1A-D76685FD1639}"/>
              </a:ext>
            </a:extLst>
          </p:cNvPr>
          <p:cNvSpPr txBox="1"/>
          <p:nvPr/>
        </p:nvSpPr>
        <p:spPr>
          <a:xfrm>
            <a:off x="357450" y="2792223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格子座標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B9F14F31-BA89-4DF6-B7DC-E7F9EE325AF2}"/>
              </a:ext>
            </a:extLst>
          </p:cNvPr>
          <p:cNvSpPr txBox="1"/>
          <p:nvPr/>
        </p:nvSpPr>
        <p:spPr>
          <a:xfrm>
            <a:off x="2905753" y="3317585"/>
            <a:ext cx="41504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+0</a:t>
            </a:r>
          </a:p>
        </p:txBody>
      </p: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C3CAA621-6E12-43FC-920D-51D137F7D869}"/>
              </a:ext>
            </a:extLst>
          </p:cNvPr>
          <p:cNvGrpSpPr/>
          <p:nvPr/>
        </p:nvGrpSpPr>
        <p:grpSpPr>
          <a:xfrm>
            <a:off x="4380677" y="1971969"/>
            <a:ext cx="1735969" cy="504000"/>
            <a:chOff x="7360106" y="1712103"/>
            <a:chExt cx="1735969" cy="504000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9BB03359-205A-4D7A-8853-EE7A63590795}"/>
                </a:ext>
              </a:extLst>
            </p:cNvPr>
            <p:cNvSpPr/>
            <p:nvPr/>
          </p:nvSpPr>
          <p:spPr>
            <a:xfrm>
              <a:off x="7360106" y="1714673"/>
              <a:ext cx="1656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8" name="箭號: 向右 47">
              <a:extLst>
                <a:ext uri="{FF2B5EF4-FFF2-40B4-BE49-F238E27FC236}">
                  <a16:creationId xmlns:a16="http://schemas.microsoft.com/office/drawing/2014/main" id="{AFAFE95F-5B8A-4DA4-85FF-36C7D9712174}"/>
                </a:ext>
              </a:extLst>
            </p:cNvPr>
            <p:cNvSpPr/>
            <p:nvPr/>
          </p:nvSpPr>
          <p:spPr>
            <a:xfrm rot="16200000" flipH="1">
              <a:off x="8780034" y="1900062"/>
              <a:ext cx="50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CEDE3291-0C95-4C9B-8ADA-FCB542EE229B}"/>
              </a:ext>
            </a:extLst>
          </p:cNvPr>
          <p:cNvGrpSpPr/>
          <p:nvPr/>
        </p:nvGrpSpPr>
        <p:grpSpPr>
          <a:xfrm rot="5400000">
            <a:off x="4319140" y="4190566"/>
            <a:ext cx="1610816" cy="1961904"/>
            <a:chOff x="7886657" y="1714673"/>
            <a:chExt cx="1610816" cy="1961904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ED7740D0-0FC3-4269-84A3-0DCEB987FFC7}"/>
                </a:ext>
              </a:extLst>
            </p:cNvPr>
            <p:cNvSpPr/>
            <p:nvPr/>
          </p:nvSpPr>
          <p:spPr>
            <a:xfrm>
              <a:off x="7886657" y="1714673"/>
              <a:ext cx="158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1" name="箭號: 向右 50">
              <a:extLst>
                <a:ext uri="{FF2B5EF4-FFF2-40B4-BE49-F238E27FC236}">
                  <a16:creationId xmlns:a16="http://schemas.microsoft.com/office/drawing/2014/main" id="{84722DA0-3702-41F7-B326-2AA5033D4879}"/>
                </a:ext>
              </a:extLst>
            </p:cNvPr>
            <p:cNvSpPr/>
            <p:nvPr/>
          </p:nvSpPr>
          <p:spPr>
            <a:xfrm rot="16200000" flipH="1">
              <a:off x="8461432" y="2640536"/>
              <a:ext cx="194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339A35F7-9D75-4D9F-9C86-C1C63D177A4B}"/>
              </a:ext>
            </a:extLst>
          </p:cNvPr>
          <p:cNvGrpSpPr/>
          <p:nvPr/>
        </p:nvGrpSpPr>
        <p:grpSpPr>
          <a:xfrm rot="10800000">
            <a:off x="926562" y="5141689"/>
            <a:ext cx="1198129" cy="835778"/>
            <a:chOff x="8696911" y="1714673"/>
            <a:chExt cx="1198129" cy="835778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6F6CAB5-CCE1-4603-977D-59E77C7E3B2A}"/>
                </a:ext>
              </a:extLst>
            </p:cNvPr>
            <p:cNvSpPr/>
            <p:nvPr/>
          </p:nvSpPr>
          <p:spPr>
            <a:xfrm>
              <a:off x="8696911" y="1714673"/>
              <a:ext cx="115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4" name="箭號: 向右 53">
              <a:extLst>
                <a:ext uri="{FF2B5EF4-FFF2-40B4-BE49-F238E27FC236}">
                  <a16:creationId xmlns:a16="http://schemas.microsoft.com/office/drawing/2014/main" id="{A4BA84BB-D203-4C63-96E4-0B43D04FF9BE}"/>
                </a:ext>
              </a:extLst>
            </p:cNvPr>
            <p:cNvSpPr/>
            <p:nvPr/>
          </p:nvSpPr>
          <p:spPr>
            <a:xfrm rot="16200000" flipH="1">
              <a:off x="9416999" y="2072410"/>
              <a:ext cx="82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5" name="群組 54">
            <a:extLst>
              <a:ext uri="{FF2B5EF4-FFF2-40B4-BE49-F238E27FC236}">
                <a16:creationId xmlns:a16="http://schemas.microsoft.com/office/drawing/2014/main" id="{62D9161F-C6A0-43C7-A671-8AC6A19E6DC3}"/>
              </a:ext>
            </a:extLst>
          </p:cNvPr>
          <p:cNvGrpSpPr/>
          <p:nvPr/>
        </p:nvGrpSpPr>
        <p:grpSpPr>
          <a:xfrm rot="16200000">
            <a:off x="1231303" y="1598336"/>
            <a:ext cx="455563" cy="1196065"/>
            <a:chOff x="9212767" y="1714688"/>
            <a:chExt cx="455563" cy="1196065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26AD133E-3AA0-43F0-BEC1-EC2728EF4845}"/>
                </a:ext>
              </a:extLst>
            </p:cNvPr>
            <p:cNvSpPr/>
            <p:nvPr/>
          </p:nvSpPr>
          <p:spPr>
            <a:xfrm>
              <a:off x="9212767" y="1714688"/>
              <a:ext cx="43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7" name="箭號: 向右 56">
              <a:extLst>
                <a:ext uri="{FF2B5EF4-FFF2-40B4-BE49-F238E27FC236}">
                  <a16:creationId xmlns:a16="http://schemas.microsoft.com/office/drawing/2014/main" id="{F23F3BA1-ED48-4250-8176-99E1F6012018}"/>
                </a:ext>
              </a:extLst>
            </p:cNvPr>
            <p:cNvSpPr/>
            <p:nvPr/>
          </p:nvSpPr>
          <p:spPr>
            <a:xfrm rot="16200000" flipH="1">
              <a:off x="9010289" y="2252712"/>
              <a:ext cx="118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58" name="箭號: 向右 57">
            <a:extLst>
              <a:ext uri="{FF2B5EF4-FFF2-40B4-BE49-F238E27FC236}">
                <a16:creationId xmlns:a16="http://schemas.microsoft.com/office/drawing/2014/main" id="{95AEB8A6-0D43-4C83-ADF5-C1C6972C6434}"/>
              </a:ext>
            </a:extLst>
          </p:cNvPr>
          <p:cNvSpPr/>
          <p:nvPr/>
        </p:nvSpPr>
        <p:spPr>
          <a:xfrm rot="5400000" flipH="1">
            <a:off x="2967025" y="4199814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箭號: 向右 58">
            <a:extLst>
              <a:ext uri="{FF2B5EF4-FFF2-40B4-BE49-F238E27FC236}">
                <a16:creationId xmlns:a16="http://schemas.microsoft.com/office/drawing/2014/main" id="{356F9DF1-0640-4C0B-BB2D-2E5E38BECEFC}"/>
              </a:ext>
            </a:extLst>
          </p:cNvPr>
          <p:cNvSpPr/>
          <p:nvPr/>
        </p:nvSpPr>
        <p:spPr>
          <a:xfrm rot="5400000" flipH="1">
            <a:off x="2944991" y="2818998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9E74453-F09B-4A74-94AF-D2D11FCEF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105" y="4935218"/>
            <a:ext cx="1427922" cy="1620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3" name="矩形 72">
            <a:extLst>
              <a:ext uri="{FF2B5EF4-FFF2-40B4-BE49-F238E27FC236}">
                <a16:creationId xmlns:a16="http://schemas.microsoft.com/office/drawing/2014/main" id="{1821B064-5868-4ADF-956F-38C34FB71656}"/>
              </a:ext>
            </a:extLst>
          </p:cNvPr>
          <p:cNvSpPr>
            <a:spLocks noChangeAspect="1"/>
          </p:cNvSpPr>
          <p:nvPr/>
        </p:nvSpPr>
        <p:spPr>
          <a:xfrm>
            <a:off x="2982533" y="3585801"/>
            <a:ext cx="252000" cy="252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1" name="圖片 80">
            <a:extLst>
              <a:ext uri="{FF2B5EF4-FFF2-40B4-BE49-F238E27FC236}">
                <a16:creationId xmlns:a16="http://schemas.microsoft.com/office/drawing/2014/main" id="{C517CB38-0248-4D71-90EE-1C727B5E6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03" y="3272611"/>
            <a:ext cx="1482638" cy="148263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1" name="文字方塊 90">
            <a:extLst>
              <a:ext uri="{FF2B5EF4-FFF2-40B4-BE49-F238E27FC236}">
                <a16:creationId xmlns:a16="http://schemas.microsoft.com/office/drawing/2014/main" id="{CDC61F6A-C86A-4E5D-B6C9-0A12C81A0700}"/>
              </a:ext>
            </a:extLst>
          </p:cNvPr>
          <p:cNvSpPr txBox="1"/>
          <p:nvPr/>
        </p:nvSpPr>
        <p:spPr>
          <a:xfrm>
            <a:off x="7523603" y="1145851"/>
            <a:ext cx="3410629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( 1-1, 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右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得到新的資訊！開始學習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1" name="群組 60">
            <a:extLst>
              <a:ext uri="{FF2B5EF4-FFF2-40B4-BE49-F238E27FC236}">
                <a16:creationId xmlns:a16="http://schemas.microsoft.com/office/drawing/2014/main" id="{2290FF06-DF06-4CD1-9D5B-ECEE13F569D6}"/>
              </a:ext>
            </a:extLst>
          </p:cNvPr>
          <p:cNvGrpSpPr/>
          <p:nvPr/>
        </p:nvGrpSpPr>
        <p:grpSpPr>
          <a:xfrm>
            <a:off x="4380679" y="1542772"/>
            <a:ext cx="1724823" cy="292902"/>
            <a:chOff x="7722259" y="2009638"/>
            <a:chExt cx="2126462" cy="292902"/>
          </a:xfrm>
        </p:grpSpPr>
        <p:sp>
          <p:nvSpPr>
            <p:cNvPr id="62" name="矩形: 圓角 61">
              <a:extLst>
                <a:ext uri="{FF2B5EF4-FFF2-40B4-BE49-F238E27FC236}">
                  <a16:creationId xmlns:a16="http://schemas.microsoft.com/office/drawing/2014/main" id="{BFB5BAD0-11DD-422C-8591-F220748943D8}"/>
                </a:ext>
              </a:extLst>
            </p:cNvPr>
            <p:cNvSpPr/>
            <p:nvPr/>
          </p:nvSpPr>
          <p:spPr>
            <a:xfrm>
              <a:off x="7832357" y="2009638"/>
              <a:ext cx="2016364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63" name="群組 62">
              <a:extLst>
                <a:ext uri="{FF2B5EF4-FFF2-40B4-BE49-F238E27FC236}">
                  <a16:creationId xmlns:a16="http://schemas.microsoft.com/office/drawing/2014/main" id="{0A38354B-98D4-44C2-AD5A-6C2BD4EF00C5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74" name="橢圓 73">
                <a:extLst>
                  <a:ext uri="{FF2B5EF4-FFF2-40B4-BE49-F238E27FC236}">
                    <a16:creationId xmlns:a16="http://schemas.microsoft.com/office/drawing/2014/main" id="{AA10A0C6-2337-4074-8466-99999A9E676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8" name="文字方塊 77">
                <a:extLst>
                  <a:ext uri="{FF2B5EF4-FFF2-40B4-BE49-F238E27FC236}">
                    <a16:creationId xmlns:a16="http://schemas.microsoft.com/office/drawing/2014/main" id="{69C758E6-01A3-4913-B5A8-9160631FF8E4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</a:t>
                </a:r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9" name="文字方塊 78">
                <a:extLst>
                  <a:ext uri="{FF2B5EF4-FFF2-40B4-BE49-F238E27FC236}">
                    <a16:creationId xmlns:a16="http://schemas.microsoft.com/office/drawing/2014/main" id="{521ECE51-8E7B-4BB7-8459-DC3C5DFA69BC}"/>
                  </a:ext>
                </a:extLst>
              </p:cNvPr>
              <p:cNvSpPr txBox="1"/>
              <p:nvPr/>
            </p:nvSpPr>
            <p:spPr>
              <a:xfrm>
                <a:off x="4469982" y="1538428"/>
                <a:ext cx="169795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1-1</a:t>
                </a:r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隨機輸出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右</a:t>
                </a:r>
                <a:endPara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79" name="文字方塊 78">
                <a:extLst>
                  <a:ext uri="{FF2B5EF4-FFF2-40B4-BE49-F238E27FC236}">
                    <a16:creationId xmlns:a16="http://schemas.microsoft.com/office/drawing/2014/main" id="{521ECE51-8E7B-4BB7-8459-DC3C5DFA69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9982" y="1538428"/>
                <a:ext cx="1697952" cy="276999"/>
              </a:xfrm>
              <a:prstGeom prst="rect">
                <a:avLst/>
              </a:prstGeom>
              <a:blipFill>
                <a:blip r:embed="rId5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2" name="群組 81">
            <a:extLst>
              <a:ext uri="{FF2B5EF4-FFF2-40B4-BE49-F238E27FC236}">
                <a16:creationId xmlns:a16="http://schemas.microsoft.com/office/drawing/2014/main" id="{697FD843-9B7A-4595-93D8-9F3804D2AE54}"/>
              </a:ext>
            </a:extLst>
          </p:cNvPr>
          <p:cNvGrpSpPr/>
          <p:nvPr/>
        </p:nvGrpSpPr>
        <p:grpSpPr>
          <a:xfrm>
            <a:off x="3339680" y="2774895"/>
            <a:ext cx="662497" cy="292902"/>
            <a:chOff x="7722259" y="2009638"/>
            <a:chExt cx="662497" cy="292902"/>
          </a:xfrm>
        </p:grpSpPr>
        <p:sp>
          <p:nvSpPr>
            <p:cNvPr id="83" name="矩形: 圓角 82">
              <a:extLst>
                <a:ext uri="{FF2B5EF4-FFF2-40B4-BE49-F238E27FC236}">
                  <a16:creationId xmlns:a16="http://schemas.microsoft.com/office/drawing/2014/main" id="{A97F08F8-1BA1-4391-815F-80C20FA49928}"/>
                </a:ext>
              </a:extLst>
            </p:cNvPr>
            <p:cNvSpPr/>
            <p:nvPr/>
          </p:nvSpPr>
          <p:spPr>
            <a:xfrm>
              <a:off x="7832357" y="2009638"/>
              <a:ext cx="552399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84" name="群組 83">
              <a:extLst>
                <a:ext uri="{FF2B5EF4-FFF2-40B4-BE49-F238E27FC236}">
                  <a16:creationId xmlns:a16="http://schemas.microsoft.com/office/drawing/2014/main" id="{FEB9BC99-AE48-4782-9693-FFD0A38577B3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86" name="橢圓 85">
                <a:extLst>
                  <a:ext uri="{FF2B5EF4-FFF2-40B4-BE49-F238E27FC236}">
                    <a16:creationId xmlns:a16="http://schemas.microsoft.com/office/drawing/2014/main" id="{B99048F4-1415-4E75-B040-0A314931458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7DDC984D-9399-4E84-941A-5BF9E76E5E3B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</a:t>
                </a:r>
              </a:p>
            </p:txBody>
          </p:sp>
        </p:grpSp>
      </p:grpSp>
      <p:sp>
        <p:nvSpPr>
          <p:cNvPr id="93" name="文字方塊 92">
            <a:extLst>
              <a:ext uri="{FF2B5EF4-FFF2-40B4-BE49-F238E27FC236}">
                <a16:creationId xmlns:a16="http://schemas.microsoft.com/office/drawing/2014/main" id="{A72A07B8-1457-4BD0-9AD9-25B339CFCCDF}"/>
              </a:ext>
            </a:extLst>
          </p:cNvPr>
          <p:cNvSpPr txBox="1"/>
          <p:nvPr/>
        </p:nvSpPr>
        <p:spPr>
          <a:xfrm>
            <a:off x="3560181" y="2777945"/>
            <a:ext cx="41504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+0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120F70F8-19FA-4850-8883-FF07B3A24BB1}"/>
              </a:ext>
            </a:extLst>
          </p:cNvPr>
          <p:cNvGrpSpPr/>
          <p:nvPr/>
        </p:nvGrpSpPr>
        <p:grpSpPr>
          <a:xfrm>
            <a:off x="1392945" y="2767733"/>
            <a:ext cx="664173" cy="292902"/>
            <a:chOff x="1464563" y="2745944"/>
            <a:chExt cx="664173" cy="292902"/>
          </a:xfrm>
        </p:grpSpPr>
        <p:grpSp>
          <p:nvGrpSpPr>
            <p:cNvPr id="94" name="群組 93">
              <a:extLst>
                <a:ext uri="{FF2B5EF4-FFF2-40B4-BE49-F238E27FC236}">
                  <a16:creationId xmlns:a16="http://schemas.microsoft.com/office/drawing/2014/main" id="{025B9766-D8A8-4B28-B0BE-9681A0610989}"/>
                </a:ext>
              </a:extLst>
            </p:cNvPr>
            <p:cNvGrpSpPr/>
            <p:nvPr/>
          </p:nvGrpSpPr>
          <p:grpSpPr>
            <a:xfrm>
              <a:off x="1464563" y="2745944"/>
              <a:ext cx="664173" cy="292902"/>
              <a:chOff x="7722259" y="2009638"/>
              <a:chExt cx="664173" cy="292902"/>
            </a:xfrm>
          </p:grpSpPr>
          <p:sp>
            <p:nvSpPr>
              <p:cNvPr id="95" name="矩形: 圓角 94">
                <a:extLst>
                  <a:ext uri="{FF2B5EF4-FFF2-40B4-BE49-F238E27FC236}">
                    <a16:creationId xmlns:a16="http://schemas.microsoft.com/office/drawing/2014/main" id="{C0F6AE29-20C7-4722-9723-8BCC0D9E1F48}"/>
                  </a:ext>
                </a:extLst>
              </p:cNvPr>
              <p:cNvSpPr/>
              <p:nvPr/>
            </p:nvSpPr>
            <p:spPr>
              <a:xfrm>
                <a:off x="7832358" y="2009638"/>
                <a:ext cx="554074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97" name="群組 96">
                <a:extLst>
                  <a:ext uri="{FF2B5EF4-FFF2-40B4-BE49-F238E27FC236}">
                    <a16:creationId xmlns:a16="http://schemas.microsoft.com/office/drawing/2014/main" id="{8911C1FF-917E-4211-9EDD-847AD54B8E0C}"/>
                  </a:ext>
                </a:extLst>
              </p:cNvPr>
              <p:cNvGrpSpPr/>
              <p:nvPr/>
            </p:nvGrpSpPr>
            <p:grpSpPr>
              <a:xfrm>
                <a:off x="7722259" y="2025541"/>
                <a:ext cx="252000" cy="276999"/>
                <a:chOff x="7482989" y="1877635"/>
                <a:chExt cx="252000" cy="276999"/>
              </a:xfrm>
            </p:grpSpPr>
            <p:sp>
              <p:nvSpPr>
                <p:cNvPr id="99" name="橢圓 98">
                  <a:extLst>
                    <a:ext uri="{FF2B5EF4-FFF2-40B4-BE49-F238E27FC236}">
                      <a16:creationId xmlns:a16="http://schemas.microsoft.com/office/drawing/2014/main" id="{F169398A-6010-4FCF-B0AF-4773E61B105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13EA77E1-3EB2-45C4-82E8-6423293E641F}"/>
                    </a:ext>
                  </a:extLst>
                </p:cNvPr>
                <p:cNvSpPr txBox="1"/>
                <p:nvPr/>
              </p:nvSpPr>
              <p:spPr>
                <a:xfrm>
                  <a:off x="7496160" y="1877635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3</a:t>
                  </a:r>
                </a:p>
              </p:txBody>
            </p:sp>
          </p:grpSp>
        </p:grpSp>
        <p:sp>
          <p:nvSpPr>
            <p:cNvPr id="102" name="文字方塊 101">
              <a:extLst>
                <a:ext uri="{FF2B5EF4-FFF2-40B4-BE49-F238E27FC236}">
                  <a16:creationId xmlns:a16="http://schemas.microsoft.com/office/drawing/2014/main" id="{A8E04853-C25D-4B5F-BA1E-159329782DA8}"/>
                </a:ext>
              </a:extLst>
            </p:cNvPr>
            <p:cNvSpPr txBox="1"/>
            <p:nvPr/>
          </p:nvSpPr>
          <p:spPr>
            <a:xfrm>
              <a:off x="1685064" y="2748994"/>
              <a:ext cx="428249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1-2</a:t>
              </a:r>
            </a:p>
          </p:txBody>
        </p:sp>
      </p:grpSp>
      <p:pic>
        <p:nvPicPr>
          <p:cNvPr id="104" name="圖片 103">
            <a:extLst>
              <a:ext uri="{FF2B5EF4-FFF2-40B4-BE49-F238E27FC236}">
                <a16:creationId xmlns:a16="http://schemas.microsoft.com/office/drawing/2014/main" id="{13AD50D0-1CE2-4876-81C3-3C8A799598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1347" y="1634353"/>
            <a:ext cx="1760830" cy="1028223"/>
          </a:xfrm>
          <a:prstGeom prst="rect">
            <a:avLst/>
          </a:prstGeom>
        </p:spPr>
      </p:pic>
      <p:grpSp>
        <p:nvGrpSpPr>
          <p:cNvPr id="113" name="群組 112">
            <a:extLst>
              <a:ext uri="{FF2B5EF4-FFF2-40B4-BE49-F238E27FC236}">
                <a16:creationId xmlns:a16="http://schemas.microsoft.com/office/drawing/2014/main" id="{A62AB1E9-F21B-4C06-97F8-C86B924D1930}"/>
              </a:ext>
            </a:extLst>
          </p:cNvPr>
          <p:cNvGrpSpPr/>
          <p:nvPr/>
        </p:nvGrpSpPr>
        <p:grpSpPr>
          <a:xfrm rot="10800000">
            <a:off x="6178031" y="3336272"/>
            <a:ext cx="324000" cy="307452"/>
            <a:chOff x="8960744" y="3429001"/>
            <a:chExt cx="324000" cy="307452"/>
          </a:xfrm>
        </p:grpSpPr>
        <p:sp>
          <p:nvSpPr>
            <p:cNvPr id="114" name="箭號: 向右 113">
              <a:extLst>
                <a:ext uri="{FF2B5EF4-FFF2-40B4-BE49-F238E27FC236}">
                  <a16:creationId xmlns:a16="http://schemas.microsoft.com/office/drawing/2014/main" id="{D4D2B742-30FE-4429-9DF6-8B155B8C5E07}"/>
                </a:ext>
              </a:extLst>
            </p:cNvPr>
            <p:cNvSpPr/>
            <p:nvPr/>
          </p:nvSpPr>
          <p:spPr>
            <a:xfrm flipH="1">
              <a:off x="8960744" y="3429001"/>
              <a:ext cx="324000" cy="307452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" name="箭號: 向右 114">
              <a:extLst>
                <a:ext uri="{FF2B5EF4-FFF2-40B4-BE49-F238E27FC236}">
                  <a16:creationId xmlns:a16="http://schemas.microsoft.com/office/drawing/2014/main" id="{219924FE-3775-4CF5-8C3B-640DA1092412}"/>
                </a:ext>
              </a:extLst>
            </p:cNvPr>
            <p:cNvSpPr/>
            <p:nvPr/>
          </p:nvSpPr>
          <p:spPr>
            <a:xfrm flipH="1">
              <a:off x="9017356" y="3499982"/>
              <a:ext cx="267388" cy="167134"/>
            </a:xfrm>
            <a:prstGeom prst="rightArrow">
              <a:avLst/>
            </a:prstGeom>
            <a:solidFill>
              <a:srgbClr val="93E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17" name="文字方塊 116">
            <a:extLst>
              <a:ext uri="{FF2B5EF4-FFF2-40B4-BE49-F238E27FC236}">
                <a16:creationId xmlns:a16="http://schemas.microsoft.com/office/drawing/2014/main" id="{CC44D3A7-1787-4F01-8F59-5678FB186500}"/>
              </a:ext>
            </a:extLst>
          </p:cNvPr>
          <p:cNvSpPr txBox="1"/>
          <p:nvPr/>
        </p:nvSpPr>
        <p:spPr>
          <a:xfrm>
            <a:off x="6494063" y="3356851"/>
            <a:ext cx="3240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右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23" name="群組 122">
            <a:extLst>
              <a:ext uri="{FF2B5EF4-FFF2-40B4-BE49-F238E27FC236}">
                <a16:creationId xmlns:a16="http://schemas.microsoft.com/office/drawing/2014/main" id="{94799B46-6C2E-45F2-BDDB-2CB3866CF7FE}"/>
              </a:ext>
            </a:extLst>
          </p:cNvPr>
          <p:cNvGrpSpPr/>
          <p:nvPr/>
        </p:nvGrpSpPr>
        <p:grpSpPr>
          <a:xfrm>
            <a:off x="4391362" y="5534175"/>
            <a:ext cx="1287756" cy="292902"/>
            <a:chOff x="7722259" y="2009638"/>
            <a:chExt cx="1287756" cy="292902"/>
          </a:xfrm>
        </p:grpSpPr>
        <p:sp>
          <p:nvSpPr>
            <p:cNvPr id="124" name="矩形: 圓角 123">
              <a:extLst>
                <a:ext uri="{FF2B5EF4-FFF2-40B4-BE49-F238E27FC236}">
                  <a16:creationId xmlns:a16="http://schemas.microsoft.com/office/drawing/2014/main" id="{A52DD3F4-0574-4AA0-862D-E58D63A1810C}"/>
                </a:ext>
              </a:extLst>
            </p:cNvPr>
            <p:cNvSpPr/>
            <p:nvPr/>
          </p:nvSpPr>
          <p:spPr>
            <a:xfrm>
              <a:off x="7832356" y="2009638"/>
              <a:ext cx="1177659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25" name="群組 124">
              <a:extLst>
                <a:ext uri="{FF2B5EF4-FFF2-40B4-BE49-F238E27FC236}">
                  <a16:creationId xmlns:a16="http://schemas.microsoft.com/office/drawing/2014/main" id="{01B8CFF3-6CB4-43AF-B40B-6CE8C348A0AB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126" name="橢圓 125">
                <a:extLst>
                  <a:ext uri="{FF2B5EF4-FFF2-40B4-BE49-F238E27FC236}">
                    <a16:creationId xmlns:a16="http://schemas.microsoft.com/office/drawing/2014/main" id="{482DD5F0-65B4-4683-B992-08B6C9A6095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7" name="文字方塊 126">
                <a:extLst>
                  <a:ext uri="{FF2B5EF4-FFF2-40B4-BE49-F238E27FC236}">
                    <a16:creationId xmlns:a16="http://schemas.microsoft.com/office/drawing/2014/main" id="{CF88FF08-AF8B-4D27-877B-8363C20B3699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</a:t>
                </a:r>
              </a:p>
            </p:txBody>
          </p:sp>
        </p:grpSp>
      </p:grpSp>
      <p:sp>
        <p:nvSpPr>
          <p:cNvPr id="128" name="文字方塊 127">
            <a:extLst>
              <a:ext uri="{FF2B5EF4-FFF2-40B4-BE49-F238E27FC236}">
                <a16:creationId xmlns:a16="http://schemas.microsoft.com/office/drawing/2014/main" id="{400C810F-DA4A-4217-BCC8-D43A98828CB5}"/>
              </a:ext>
            </a:extLst>
          </p:cNvPr>
          <p:cNvSpPr txBox="1"/>
          <p:nvPr/>
        </p:nvSpPr>
        <p:spPr>
          <a:xfrm>
            <a:off x="4611863" y="5537225"/>
            <a:ext cx="87957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移動至</a:t>
            </a:r>
            <a:r>
              <a: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1-2</a:t>
            </a:r>
          </a:p>
        </p:txBody>
      </p:sp>
      <p:sp>
        <p:nvSpPr>
          <p:cNvPr id="129" name="文字方塊 128">
            <a:extLst>
              <a:ext uri="{FF2B5EF4-FFF2-40B4-BE49-F238E27FC236}">
                <a16:creationId xmlns:a16="http://schemas.microsoft.com/office/drawing/2014/main" id="{E8CF65A5-AEBC-4A7A-A4A0-868EED4809A4}"/>
              </a:ext>
            </a:extLst>
          </p:cNvPr>
          <p:cNvSpPr txBox="1"/>
          <p:nvPr/>
        </p:nvSpPr>
        <p:spPr>
          <a:xfrm>
            <a:off x="8348058" y="1992150"/>
            <a:ext cx="1289915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(1-1,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 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30" name="文字方塊 129">
            <a:extLst>
              <a:ext uri="{FF2B5EF4-FFF2-40B4-BE49-F238E27FC236}">
                <a16:creationId xmlns:a16="http://schemas.microsoft.com/office/drawing/2014/main" id="{062D84DE-B572-4573-A160-BC39B599B921}"/>
              </a:ext>
            </a:extLst>
          </p:cNvPr>
          <p:cNvSpPr txBox="1"/>
          <p:nvPr/>
        </p:nvSpPr>
        <p:spPr>
          <a:xfrm>
            <a:off x="8613648" y="2538909"/>
            <a:ext cx="75873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31" name="文字方塊 130">
            <a:extLst>
              <a:ext uri="{FF2B5EF4-FFF2-40B4-BE49-F238E27FC236}">
                <a16:creationId xmlns:a16="http://schemas.microsoft.com/office/drawing/2014/main" id="{7A38A97C-AB82-4C9B-B962-1C2284EA0922}"/>
              </a:ext>
            </a:extLst>
          </p:cNvPr>
          <p:cNvSpPr txBox="1"/>
          <p:nvPr/>
        </p:nvSpPr>
        <p:spPr>
          <a:xfrm>
            <a:off x="6925769" y="1968587"/>
            <a:ext cx="136201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(1-1,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潛在總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32" name="文字方塊 131">
            <a:extLst>
              <a:ext uri="{FF2B5EF4-FFF2-40B4-BE49-F238E27FC236}">
                <a16:creationId xmlns:a16="http://schemas.microsoft.com/office/drawing/2014/main" id="{20CEABF7-C206-4A00-830A-2DD1A32B9D82}"/>
              </a:ext>
            </a:extLst>
          </p:cNvPr>
          <p:cNvSpPr txBox="1"/>
          <p:nvPr/>
        </p:nvSpPr>
        <p:spPr>
          <a:xfrm>
            <a:off x="7227411" y="2524076"/>
            <a:ext cx="75873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36" name="文字方塊 135">
            <a:extLst>
              <a:ext uri="{FF2B5EF4-FFF2-40B4-BE49-F238E27FC236}">
                <a16:creationId xmlns:a16="http://schemas.microsoft.com/office/drawing/2014/main" id="{D4EA8BE7-B047-4B5D-A8CF-E98BC23BFD17}"/>
              </a:ext>
            </a:extLst>
          </p:cNvPr>
          <p:cNvSpPr txBox="1"/>
          <p:nvPr/>
        </p:nvSpPr>
        <p:spPr>
          <a:xfrm>
            <a:off x="9598774" y="4369976"/>
            <a:ext cx="112312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(1-1,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潛在總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37" name="文字方塊 136">
            <a:extLst>
              <a:ext uri="{FF2B5EF4-FFF2-40B4-BE49-F238E27FC236}">
                <a16:creationId xmlns:a16="http://schemas.microsoft.com/office/drawing/2014/main" id="{40451424-1F93-4830-97F0-97E07076F9AE}"/>
              </a:ext>
            </a:extLst>
          </p:cNvPr>
          <p:cNvSpPr txBox="1"/>
          <p:nvPr/>
        </p:nvSpPr>
        <p:spPr>
          <a:xfrm>
            <a:off x="9849569" y="4970140"/>
            <a:ext cx="62565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40" name="文字方塊 139">
            <a:extLst>
              <a:ext uri="{FF2B5EF4-FFF2-40B4-BE49-F238E27FC236}">
                <a16:creationId xmlns:a16="http://schemas.microsoft.com/office/drawing/2014/main" id="{DCB6A32D-08BE-44D4-9037-262FA1BF71F8}"/>
              </a:ext>
            </a:extLst>
          </p:cNvPr>
          <p:cNvSpPr txBox="1"/>
          <p:nvPr/>
        </p:nvSpPr>
        <p:spPr>
          <a:xfrm>
            <a:off x="11264875" y="4941791"/>
            <a:ext cx="38363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42" name="文字方塊 141">
            <a:extLst>
              <a:ext uri="{FF2B5EF4-FFF2-40B4-BE49-F238E27FC236}">
                <a16:creationId xmlns:a16="http://schemas.microsoft.com/office/drawing/2014/main" id="{95B0CAB1-4C6A-41CA-BD9F-4713E07C54C6}"/>
              </a:ext>
            </a:extLst>
          </p:cNvPr>
          <p:cNvSpPr txBox="1"/>
          <p:nvPr/>
        </p:nvSpPr>
        <p:spPr>
          <a:xfrm>
            <a:off x="9660017" y="4895625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</a:t>
            </a:r>
          </a:p>
        </p:txBody>
      </p:sp>
      <p:sp>
        <p:nvSpPr>
          <p:cNvPr id="143" name="文字方塊 142">
            <a:extLst>
              <a:ext uri="{FF2B5EF4-FFF2-40B4-BE49-F238E27FC236}">
                <a16:creationId xmlns:a16="http://schemas.microsoft.com/office/drawing/2014/main" id="{B99E88F7-D40B-4D4B-99F5-DA61DFCA9D92}"/>
              </a:ext>
            </a:extLst>
          </p:cNvPr>
          <p:cNvSpPr txBox="1"/>
          <p:nvPr/>
        </p:nvSpPr>
        <p:spPr>
          <a:xfrm>
            <a:off x="11579404" y="4887214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144" name="文字方塊 143">
            <a:extLst>
              <a:ext uri="{FF2B5EF4-FFF2-40B4-BE49-F238E27FC236}">
                <a16:creationId xmlns:a16="http://schemas.microsoft.com/office/drawing/2014/main" id="{5315EC3F-8A09-4AD6-BAE4-CD95344BF56F}"/>
              </a:ext>
            </a:extLst>
          </p:cNvPr>
          <p:cNvSpPr txBox="1"/>
          <p:nvPr/>
        </p:nvSpPr>
        <p:spPr>
          <a:xfrm>
            <a:off x="8809005" y="4461855"/>
            <a:ext cx="71361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學習率*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5" name="文字方塊 144">
            <a:extLst>
              <a:ext uri="{FF2B5EF4-FFF2-40B4-BE49-F238E27FC236}">
                <a16:creationId xmlns:a16="http://schemas.microsoft.com/office/drawing/2014/main" id="{D3286674-6919-4278-834B-CD4D185ED341}"/>
              </a:ext>
            </a:extLst>
          </p:cNvPr>
          <p:cNvSpPr txBox="1"/>
          <p:nvPr/>
        </p:nvSpPr>
        <p:spPr>
          <a:xfrm>
            <a:off x="7031789" y="6506948"/>
            <a:ext cx="3729229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※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「學習率」請理解為：避免單一嘗試對整體經驗造成劇烈影響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6" name="文字方塊 145">
            <a:extLst>
              <a:ext uri="{FF2B5EF4-FFF2-40B4-BE49-F238E27FC236}">
                <a16:creationId xmlns:a16="http://schemas.microsoft.com/office/drawing/2014/main" id="{8243A4E9-5267-4D3D-9EA0-F236FE9E4837}"/>
              </a:ext>
            </a:extLst>
          </p:cNvPr>
          <p:cNvSpPr txBox="1"/>
          <p:nvPr/>
        </p:nvSpPr>
        <p:spPr>
          <a:xfrm>
            <a:off x="8828210" y="4950591"/>
            <a:ext cx="600078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0.01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38EDA49E-E8BC-40F0-A0D7-3E4E47A42051}"/>
                  </a:ext>
                </a:extLst>
              </p:cNvPr>
              <p:cNvSpPr txBox="1"/>
              <p:nvPr/>
            </p:nvSpPr>
            <p:spPr>
              <a:xfrm>
                <a:off x="9486330" y="4905311"/>
                <a:ext cx="193493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38EDA49E-E8BC-40F0-A0D7-3E4E47A420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86330" y="4905311"/>
                <a:ext cx="193493" cy="338554"/>
              </a:xfrm>
              <a:prstGeom prst="rect">
                <a:avLst/>
              </a:prstGeom>
              <a:blipFill>
                <a:blip r:embed="rId7"/>
                <a:stretch>
                  <a:fillRect l="-31250" r="-3125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8" name="文字方塊 147">
                <a:extLst>
                  <a:ext uri="{FF2B5EF4-FFF2-40B4-BE49-F238E27FC236}">
                    <a16:creationId xmlns:a16="http://schemas.microsoft.com/office/drawing/2014/main" id="{ECFD8BE7-A73B-4F5F-90DE-1CA8E49CFAC8}"/>
                  </a:ext>
                </a:extLst>
              </p:cNvPr>
              <p:cNvSpPr txBox="1"/>
              <p:nvPr/>
            </p:nvSpPr>
            <p:spPr>
              <a:xfrm>
                <a:off x="10699733" y="4915580"/>
                <a:ext cx="242364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8" name="文字方塊 147">
                <a:extLst>
                  <a:ext uri="{FF2B5EF4-FFF2-40B4-BE49-F238E27FC236}">
                    <a16:creationId xmlns:a16="http://schemas.microsoft.com/office/drawing/2014/main" id="{ECFD8BE7-A73B-4F5F-90DE-1CA8E49CFA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99733" y="4915580"/>
                <a:ext cx="242364" cy="338554"/>
              </a:xfrm>
              <a:prstGeom prst="rect">
                <a:avLst/>
              </a:prstGeom>
              <a:blipFill>
                <a:blip r:embed="rId8"/>
                <a:stretch>
                  <a:fillRect l="-750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9" name="文字方塊 148">
                <a:extLst>
                  <a:ext uri="{FF2B5EF4-FFF2-40B4-BE49-F238E27FC236}">
                    <a16:creationId xmlns:a16="http://schemas.microsoft.com/office/drawing/2014/main" id="{716B9262-4E51-4B65-9F57-EF160D960AA8}"/>
                  </a:ext>
                </a:extLst>
              </p:cNvPr>
              <p:cNvSpPr txBox="1"/>
              <p:nvPr/>
            </p:nvSpPr>
            <p:spPr>
              <a:xfrm>
                <a:off x="8245423" y="2493298"/>
                <a:ext cx="238631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9" name="文字方塊 148">
                <a:extLst>
                  <a:ext uri="{FF2B5EF4-FFF2-40B4-BE49-F238E27FC236}">
                    <a16:creationId xmlns:a16="http://schemas.microsoft.com/office/drawing/2014/main" id="{716B9262-4E51-4B65-9F57-EF160D960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423" y="2493298"/>
                <a:ext cx="238631" cy="338554"/>
              </a:xfrm>
              <a:prstGeom prst="rect">
                <a:avLst/>
              </a:prstGeom>
              <a:blipFill>
                <a:blip r:embed="rId9"/>
                <a:stretch>
                  <a:fillRect l="-1282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0" name="文字方塊 149">
            <a:extLst>
              <a:ext uri="{FF2B5EF4-FFF2-40B4-BE49-F238E27FC236}">
                <a16:creationId xmlns:a16="http://schemas.microsoft.com/office/drawing/2014/main" id="{65FA6E80-FA04-45E0-B94A-6A4A88A160A6}"/>
              </a:ext>
            </a:extLst>
          </p:cNvPr>
          <p:cNvSpPr txBox="1"/>
          <p:nvPr/>
        </p:nvSpPr>
        <p:spPr>
          <a:xfrm>
            <a:off x="8642996" y="4865815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[</a:t>
            </a:r>
          </a:p>
        </p:txBody>
      </p:sp>
      <p:sp>
        <p:nvSpPr>
          <p:cNvPr id="151" name="文字方塊 150">
            <a:extLst>
              <a:ext uri="{FF2B5EF4-FFF2-40B4-BE49-F238E27FC236}">
                <a16:creationId xmlns:a16="http://schemas.microsoft.com/office/drawing/2014/main" id="{F082C70A-203B-4137-87B0-795607216AE7}"/>
              </a:ext>
            </a:extLst>
          </p:cNvPr>
          <p:cNvSpPr txBox="1"/>
          <p:nvPr/>
        </p:nvSpPr>
        <p:spPr>
          <a:xfrm>
            <a:off x="11838947" y="4874808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]</a:t>
            </a:r>
          </a:p>
        </p:txBody>
      </p:sp>
      <p:sp>
        <p:nvSpPr>
          <p:cNvPr id="153" name="文字方塊 152">
            <a:extLst>
              <a:ext uri="{FF2B5EF4-FFF2-40B4-BE49-F238E27FC236}">
                <a16:creationId xmlns:a16="http://schemas.microsoft.com/office/drawing/2014/main" id="{8BE95C69-E57B-4748-B0EF-E7FFAB271A6F}"/>
              </a:ext>
            </a:extLst>
          </p:cNvPr>
          <p:cNvSpPr txBox="1"/>
          <p:nvPr/>
        </p:nvSpPr>
        <p:spPr>
          <a:xfrm>
            <a:off x="7739640" y="4933380"/>
            <a:ext cx="41880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54" name="文字方塊 153">
            <a:extLst>
              <a:ext uri="{FF2B5EF4-FFF2-40B4-BE49-F238E27FC236}">
                <a16:creationId xmlns:a16="http://schemas.microsoft.com/office/drawing/2014/main" id="{B4325930-02E2-49AB-8459-9F4FD1DB30B5}"/>
              </a:ext>
            </a:extLst>
          </p:cNvPr>
          <p:cNvSpPr txBox="1"/>
          <p:nvPr/>
        </p:nvSpPr>
        <p:spPr>
          <a:xfrm>
            <a:off x="7352385" y="4366110"/>
            <a:ext cx="126751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(1-1,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Q-Table Reward</a:t>
            </a:r>
          </a:p>
        </p:txBody>
      </p:sp>
      <p:sp>
        <p:nvSpPr>
          <p:cNvPr id="155" name="文字方塊 154">
            <a:extLst>
              <a:ext uri="{FF2B5EF4-FFF2-40B4-BE49-F238E27FC236}">
                <a16:creationId xmlns:a16="http://schemas.microsoft.com/office/drawing/2014/main" id="{FC861AEF-0A38-4762-8244-00F36EBAB26E}"/>
              </a:ext>
            </a:extLst>
          </p:cNvPr>
          <p:cNvSpPr txBox="1"/>
          <p:nvPr/>
        </p:nvSpPr>
        <p:spPr>
          <a:xfrm>
            <a:off x="10863740" y="4375387"/>
            <a:ext cx="112312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(1-1,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Q-Table Reward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6" name="文字方塊 155">
                <a:extLst>
                  <a:ext uri="{FF2B5EF4-FFF2-40B4-BE49-F238E27FC236}">
                    <a16:creationId xmlns:a16="http://schemas.microsoft.com/office/drawing/2014/main" id="{46448595-B9EF-4CB5-A300-728CFAA76992}"/>
                  </a:ext>
                </a:extLst>
              </p:cNvPr>
              <p:cNvSpPr txBox="1"/>
              <p:nvPr/>
            </p:nvSpPr>
            <p:spPr>
              <a:xfrm>
                <a:off x="8323736" y="4921303"/>
                <a:ext cx="193493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56" name="文字方塊 155">
                <a:extLst>
                  <a:ext uri="{FF2B5EF4-FFF2-40B4-BE49-F238E27FC236}">
                    <a16:creationId xmlns:a16="http://schemas.microsoft.com/office/drawing/2014/main" id="{46448595-B9EF-4CB5-A300-728CFAA769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3736" y="4921303"/>
                <a:ext cx="193493" cy="338554"/>
              </a:xfrm>
              <a:prstGeom prst="rect">
                <a:avLst/>
              </a:prstGeom>
              <a:blipFill>
                <a:blip r:embed="rId10"/>
                <a:stretch>
                  <a:fillRect l="-34375" r="-9375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群組 9">
            <a:extLst>
              <a:ext uri="{FF2B5EF4-FFF2-40B4-BE49-F238E27FC236}">
                <a16:creationId xmlns:a16="http://schemas.microsoft.com/office/drawing/2014/main" id="{93A19A16-ECEB-4DD0-A142-4118BBB19FD3}"/>
              </a:ext>
            </a:extLst>
          </p:cNvPr>
          <p:cNvGrpSpPr/>
          <p:nvPr/>
        </p:nvGrpSpPr>
        <p:grpSpPr>
          <a:xfrm>
            <a:off x="1101648" y="1239757"/>
            <a:ext cx="1475711" cy="292902"/>
            <a:chOff x="1891009" y="1203216"/>
            <a:chExt cx="1475711" cy="292902"/>
          </a:xfrm>
        </p:grpSpPr>
        <p:grpSp>
          <p:nvGrpSpPr>
            <p:cNvPr id="161" name="群組 160">
              <a:extLst>
                <a:ext uri="{FF2B5EF4-FFF2-40B4-BE49-F238E27FC236}">
                  <a16:creationId xmlns:a16="http://schemas.microsoft.com/office/drawing/2014/main" id="{9C9A8DAF-4791-430C-B466-D3560EE6AC9E}"/>
                </a:ext>
              </a:extLst>
            </p:cNvPr>
            <p:cNvGrpSpPr/>
            <p:nvPr/>
          </p:nvGrpSpPr>
          <p:grpSpPr>
            <a:xfrm>
              <a:off x="1891009" y="1203216"/>
              <a:ext cx="1427373" cy="292902"/>
              <a:chOff x="7722259" y="2009638"/>
              <a:chExt cx="1427373" cy="292902"/>
            </a:xfrm>
          </p:grpSpPr>
          <p:sp>
            <p:nvSpPr>
              <p:cNvPr id="162" name="矩形: 圓角 161">
                <a:extLst>
                  <a:ext uri="{FF2B5EF4-FFF2-40B4-BE49-F238E27FC236}">
                    <a16:creationId xmlns:a16="http://schemas.microsoft.com/office/drawing/2014/main" id="{6DDF8C36-DD55-4263-9C8A-11DAC788109F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1317275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63" name="群組 162">
                <a:extLst>
                  <a:ext uri="{FF2B5EF4-FFF2-40B4-BE49-F238E27FC236}">
                    <a16:creationId xmlns:a16="http://schemas.microsoft.com/office/drawing/2014/main" id="{6695C6CD-103B-4CB6-BBC9-55FCFD3AB705}"/>
                  </a:ext>
                </a:extLst>
              </p:cNvPr>
              <p:cNvGrpSpPr/>
              <p:nvPr/>
            </p:nvGrpSpPr>
            <p:grpSpPr>
              <a:xfrm>
                <a:off x="7722259" y="2025541"/>
                <a:ext cx="252000" cy="276999"/>
                <a:chOff x="7482989" y="1877635"/>
                <a:chExt cx="252000" cy="276999"/>
              </a:xfrm>
            </p:grpSpPr>
            <p:sp>
              <p:nvSpPr>
                <p:cNvPr id="164" name="橢圓 163">
                  <a:extLst>
                    <a:ext uri="{FF2B5EF4-FFF2-40B4-BE49-F238E27FC236}">
                      <a16:creationId xmlns:a16="http://schemas.microsoft.com/office/drawing/2014/main" id="{4CA47C1A-05AF-4319-92B4-CA2BB390BE9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65" name="文字方塊 164">
                  <a:extLst>
                    <a:ext uri="{FF2B5EF4-FFF2-40B4-BE49-F238E27FC236}">
                      <a16:creationId xmlns:a16="http://schemas.microsoft.com/office/drawing/2014/main" id="{F62BFFDB-F78A-4CDB-BC53-52535E91C373}"/>
                    </a:ext>
                  </a:extLst>
                </p:cNvPr>
                <p:cNvSpPr txBox="1"/>
                <p:nvPr/>
              </p:nvSpPr>
              <p:spPr>
                <a:xfrm>
                  <a:off x="7496160" y="1877635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4</a:t>
                  </a:r>
                </a:p>
              </p:txBody>
            </p:sp>
          </p:grpSp>
        </p:grpSp>
        <p:sp>
          <p:nvSpPr>
            <p:cNvPr id="166" name="文字方塊 165">
              <a:extLst>
                <a:ext uri="{FF2B5EF4-FFF2-40B4-BE49-F238E27FC236}">
                  <a16:creationId xmlns:a16="http://schemas.microsoft.com/office/drawing/2014/main" id="{26B8F759-35EC-499D-8B96-8F6E442FBDD9}"/>
                </a:ext>
              </a:extLst>
            </p:cNvPr>
            <p:cNvSpPr txBox="1"/>
            <p:nvPr/>
          </p:nvSpPr>
          <p:spPr>
            <a:xfrm>
              <a:off x="2089126" y="1206266"/>
              <a:ext cx="127759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學習後繼續遊戲</a:t>
              </a:r>
              <a:endPara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8212B61D-6920-422B-A235-0C0D0256436E}"/>
              </a:ext>
            </a:extLst>
          </p:cNvPr>
          <p:cNvGrpSpPr/>
          <p:nvPr/>
        </p:nvGrpSpPr>
        <p:grpSpPr>
          <a:xfrm>
            <a:off x="9564491" y="1992150"/>
            <a:ext cx="2522499" cy="839702"/>
            <a:chOff x="9564491" y="1992150"/>
            <a:chExt cx="2522499" cy="839702"/>
          </a:xfrm>
        </p:grpSpPr>
        <p:sp>
          <p:nvSpPr>
            <p:cNvPr id="160" name="文字方塊 159">
              <a:extLst>
                <a:ext uri="{FF2B5EF4-FFF2-40B4-BE49-F238E27FC236}">
                  <a16:creationId xmlns:a16="http://schemas.microsoft.com/office/drawing/2014/main" id="{4DB80935-CE12-42DA-A857-AAEDDB66E05D}"/>
                </a:ext>
              </a:extLst>
            </p:cNvPr>
            <p:cNvSpPr txBox="1"/>
            <p:nvPr/>
          </p:nvSpPr>
          <p:spPr>
            <a:xfrm>
              <a:off x="10825956" y="1992150"/>
              <a:ext cx="1261034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b="1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(1-2, </a:t>
              </a:r>
              <a:r>
                <a:rPr lang="zh-TW" altLang="en-US" sz="1200" b="1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上下右左</a:t>
              </a:r>
              <a:r>
                <a:rPr lang="en-US" altLang="zh-TW" sz="1200" b="1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)</a:t>
              </a:r>
            </a:p>
            <a:p>
              <a:pPr algn="ctr"/>
              <a:r>
                <a:rPr lang="zh-TW" altLang="en-US" sz="1200" b="1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最大</a:t>
              </a:r>
              <a:r>
                <a:rPr lang="en-US" altLang="zh-TW" sz="1200" b="1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Reward</a:t>
              </a:r>
            </a:p>
          </p:txBody>
        </p:sp>
        <p:sp>
          <p:nvSpPr>
            <p:cNvPr id="167" name="文字方塊 166">
              <a:extLst>
                <a:ext uri="{FF2B5EF4-FFF2-40B4-BE49-F238E27FC236}">
                  <a16:creationId xmlns:a16="http://schemas.microsoft.com/office/drawing/2014/main" id="{1A689BEC-1293-4CE4-8046-B395A9F69DA9}"/>
                </a:ext>
              </a:extLst>
            </p:cNvPr>
            <p:cNvSpPr txBox="1"/>
            <p:nvPr/>
          </p:nvSpPr>
          <p:spPr>
            <a:xfrm>
              <a:off x="11055299" y="2532974"/>
              <a:ext cx="75873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b="1" dirty="0">
                  <a:solidFill>
                    <a:srgbClr val="FF0000"/>
                  </a:solidFill>
                  <a:latin typeface="+mj-lt"/>
                  <a:ea typeface="微軟正黑體" panose="020B0604030504040204" pitchFamily="34" charset="-120"/>
                </a:rPr>
                <a:t>0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8" name="文字方塊 167">
                  <a:extLst>
                    <a:ext uri="{FF2B5EF4-FFF2-40B4-BE49-F238E27FC236}">
                      <a16:creationId xmlns:a16="http://schemas.microsoft.com/office/drawing/2014/main" id="{A4035969-E35B-4321-AD6C-A408E403F62B}"/>
                    </a:ext>
                  </a:extLst>
                </p:cNvPr>
                <p:cNvSpPr txBox="1"/>
                <p:nvPr/>
              </p:nvSpPr>
              <p:spPr>
                <a:xfrm>
                  <a:off x="9564491" y="2475969"/>
                  <a:ext cx="193493" cy="338554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1600" b="1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en-US" altLang="zh-TW" sz="1600" b="1" dirty="0">
                    <a:solidFill>
                      <a:srgbClr val="FF0000"/>
                    </a:solidFill>
                    <a:latin typeface="+mj-lt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68" name="文字方塊 167">
                  <a:extLst>
                    <a:ext uri="{FF2B5EF4-FFF2-40B4-BE49-F238E27FC236}">
                      <a16:creationId xmlns:a16="http://schemas.microsoft.com/office/drawing/2014/main" id="{A4035969-E35B-4321-AD6C-A408E403F62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64491" y="2475969"/>
                  <a:ext cx="193493" cy="338554"/>
                </a:xfrm>
                <a:prstGeom prst="rect">
                  <a:avLst/>
                </a:prstGeom>
                <a:blipFill>
                  <a:blip r:embed="rId11"/>
                  <a:stretch>
                    <a:fillRect l="-37500" r="-6250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9" name="文字方塊 168">
                  <a:extLst>
                    <a:ext uri="{FF2B5EF4-FFF2-40B4-BE49-F238E27FC236}">
                      <a16:creationId xmlns:a16="http://schemas.microsoft.com/office/drawing/2014/main" id="{89B7CA19-E05E-4B1D-A0E1-35B3D7892EFA}"/>
                    </a:ext>
                  </a:extLst>
                </p:cNvPr>
                <p:cNvSpPr txBox="1"/>
                <p:nvPr/>
              </p:nvSpPr>
              <p:spPr>
                <a:xfrm>
                  <a:off x="9977853" y="2090445"/>
                  <a:ext cx="783165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b="1" dirty="0">
                      <a:solidFill>
                        <a:srgbClr val="FF0000"/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衰減率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zh-TW" sz="12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γ</m:t>
                      </m:r>
                    </m:oMath>
                  </a14:m>
                  <a:endParaRPr lang="en-US" altLang="zh-TW" sz="1200" b="1" dirty="0">
                    <a:solidFill>
                      <a:srgbClr val="FF000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69" name="文字方塊 168">
                  <a:extLst>
                    <a:ext uri="{FF2B5EF4-FFF2-40B4-BE49-F238E27FC236}">
                      <a16:creationId xmlns:a16="http://schemas.microsoft.com/office/drawing/2014/main" id="{89B7CA19-E05E-4B1D-A0E1-35B3D7892E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77853" y="2090445"/>
                  <a:ext cx="783165" cy="276999"/>
                </a:xfrm>
                <a:prstGeom prst="rect">
                  <a:avLst/>
                </a:prstGeom>
                <a:blipFill>
                  <a:blip r:embed="rId12"/>
                  <a:stretch>
                    <a:fillRect t="-4444" b="-15556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0" name="文字方塊 169">
                  <a:extLst>
                    <a:ext uri="{FF2B5EF4-FFF2-40B4-BE49-F238E27FC236}">
                      <a16:creationId xmlns:a16="http://schemas.microsoft.com/office/drawing/2014/main" id="{4556DD9F-5FB7-4C6D-8037-D120FA8745DD}"/>
                    </a:ext>
                  </a:extLst>
                </p:cNvPr>
                <p:cNvSpPr txBox="1"/>
                <p:nvPr/>
              </p:nvSpPr>
              <p:spPr>
                <a:xfrm>
                  <a:off x="10766994" y="2473986"/>
                  <a:ext cx="193493" cy="338554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160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altLang="zh-TW" sz="1600" dirty="0">
                    <a:solidFill>
                      <a:srgbClr val="FF0000"/>
                    </a:solidFill>
                    <a:latin typeface="+mj-lt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70" name="文字方塊 169">
                  <a:extLst>
                    <a:ext uri="{FF2B5EF4-FFF2-40B4-BE49-F238E27FC236}">
                      <a16:creationId xmlns:a16="http://schemas.microsoft.com/office/drawing/2014/main" id="{4556DD9F-5FB7-4C6D-8037-D120FA8745D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66994" y="2473986"/>
                  <a:ext cx="193493" cy="338554"/>
                </a:xfrm>
                <a:prstGeom prst="rect">
                  <a:avLst/>
                </a:prstGeom>
                <a:blipFill>
                  <a:blip r:embed="rId13"/>
                  <a:stretch>
                    <a:fillRect l="-31250" r="-3125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1" name="文字方塊 170">
              <a:extLst>
                <a:ext uri="{FF2B5EF4-FFF2-40B4-BE49-F238E27FC236}">
                  <a16:creationId xmlns:a16="http://schemas.microsoft.com/office/drawing/2014/main" id="{166D0EE1-6FC6-4277-A3AA-F9650EC7B30D}"/>
                </a:ext>
              </a:extLst>
            </p:cNvPr>
            <p:cNvSpPr txBox="1"/>
            <p:nvPr/>
          </p:nvSpPr>
          <p:spPr>
            <a:xfrm>
              <a:off x="10086501" y="2516712"/>
              <a:ext cx="492053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solidFill>
                    <a:srgbClr val="FF0000"/>
                  </a:solidFill>
                  <a:latin typeface="+mj-lt"/>
                  <a:ea typeface="微軟正黑體" panose="020B0604030504040204" pitchFamily="34" charset="-120"/>
                </a:rPr>
                <a:t>0.9</a:t>
              </a:r>
            </a:p>
          </p:txBody>
        </p:sp>
        <p:sp>
          <p:nvSpPr>
            <p:cNvPr id="172" name="文字方塊 171">
              <a:extLst>
                <a:ext uri="{FF2B5EF4-FFF2-40B4-BE49-F238E27FC236}">
                  <a16:creationId xmlns:a16="http://schemas.microsoft.com/office/drawing/2014/main" id="{9FBD01F0-75A1-44C4-BC18-89A78A4D2BDD}"/>
                </a:ext>
              </a:extLst>
            </p:cNvPr>
            <p:cNvSpPr txBox="1"/>
            <p:nvPr/>
          </p:nvSpPr>
          <p:spPr>
            <a:xfrm>
              <a:off x="9849569" y="2433372"/>
              <a:ext cx="286455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(</a:t>
              </a:r>
            </a:p>
          </p:txBody>
        </p:sp>
        <p:sp>
          <p:nvSpPr>
            <p:cNvPr id="173" name="文字方塊 172">
              <a:extLst>
                <a:ext uri="{FF2B5EF4-FFF2-40B4-BE49-F238E27FC236}">
                  <a16:creationId xmlns:a16="http://schemas.microsoft.com/office/drawing/2014/main" id="{CE993158-5E5B-47F0-8A6E-0458A2D18142}"/>
                </a:ext>
              </a:extLst>
            </p:cNvPr>
            <p:cNvSpPr txBox="1"/>
            <p:nvPr/>
          </p:nvSpPr>
          <p:spPr>
            <a:xfrm>
              <a:off x="11633154" y="2462520"/>
              <a:ext cx="286455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)</a:t>
              </a:r>
            </a:p>
          </p:txBody>
        </p:sp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6699A8D1-B8ED-429D-8507-88CB90F1D306}"/>
              </a:ext>
            </a:extLst>
          </p:cNvPr>
          <p:cNvGrpSpPr/>
          <p:nvPr/>
        </p:nvGrpSpPr>
        <p:grpSpPr>
          <a:xfrm>
            <a:off x="6081369" y="4369521"/>
            <a:ext cx="1323801" cy="865626"/>
            <a:chOff x="6081369" y="4369521"/>
            <a:chExt cx="1323801" cy="865626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8" name="文字方塊 157">
                  <a:extLst>
                    <a:ext uri="{FF2B5EF4-FFF2-40B4-BE49-F238E27FC236}">
                      <a16:creationId xmlns:a16="http://schemas.microsoft.com/office/drawing/2014/main" id="{E69341A7-E3C3-4960-8666-85403619BF0A}"/>
                    </a:ext>
                  </a:extLst>
                </p:cNvPr>
                <p:cNvSpPr txBox="1"/>
                <p:nvPr/>
              </p:nvSpPr>
              <p:spPr>
                <a:xfrm>
                  <a:off x="7166539" y="4896593"/>
                  <a:ext cx="238631" cy="338554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1600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en-US" altLang="zh-TW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58" name="文字方塊 157">
                  <a:extLst>
                    <a:ext uri="{FF2B5EF4-FFF2-40B4-BE49-F238E27FC236}">
                      <a16:creationId xmlns:a16="http://schemas.microsoft.com/office/drawing/2014/main" id="{E69341A7-E3C3-4960-8666-85403619BF0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66539" y="4896593"/>
                  <a:ext cx="238631" cy="338554"/>
                </a:xfrm>
                <a:prstGeom prst="rect">
                  <a:avLst/>
                </a:prstGeom>
                <a:blipFill>
                  <a:blip r:embed="rId14"/>
                  <a:stretch>
                    <a:fillRect l="-12821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7A029ED6-3081-482F-B753-0E669A75BCFA}"/>
                </a:ext>
              </a:extLst>
            </p:cNvPr>
            <p:cNvGrpSpPr/>
            <p:nvPr/>
          </p:nvGrpSpPr>
          <p:grpSpPr>
            <a:xfrm>
              <a:off x="6081369" y="4369521"/>
              <a:ext cx="1295149" cy="856796"/>
              <a:chOff x="6081369" y="4369521"/>
              <a:chExt cx="1295149" cy="856796"/>
            </a:xfrm>
          </p:grpSpPr>
          <p:sp>
            <p:nvSpPr>
              <p:cNvPr id="157" name="文字方塊 156">
                <a:extLst>
                  <a:ext uri="{FF2B5EF4-FFF2-40B4-BE49-F238E27FC236}">
                    <a16:creationId xmlns:a16="http://schemas.microsoft.com/office/drawing/2014/main" id="{3DA12F69-BE45-47AB-AE2B-C75B862C9470}"/>
                  </a:ext>
                </a:extLst>
              </p:cNvPr>
              <p:cNvSpPr txBox="1"/>
              <p:nvPr/>
            </p:nvSpPr>
            <p:spPr>
              <a:xfrm>
                <a:off x="6081369" y="4369521"/>
                <a:ext cx="1295149" cy="461665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b="1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(1-1, </a:t>
                </a:r>
                <a:r>
                  <a:rPr lang="zh-TW" altLang="en-US" sz="1200" b="1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右</a:t>
                </a:r>
                <a:r>
                  <a:rPr lang="en-US" altLang="zh-TW" sz="1200" b="1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)</a:t>
                </a:r>
              </a:p>
              <a:p>
                <a:pPr algn="ctr"/>
                <a:r>
                  <a:rPr lang="zh-TW" altLang="en-US" sz="1200" b="1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新</a:t>
                </a:r>
                <a:r>
                  <a:rPr lang="en-US" altLang="zh-TW" sz="1200" b="1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Q-Table Reward</a:t>
                </a:r>
              </a:p>
            </p:txBody>
          </p:sp>
          <p:sp>
            <p:nvSpPr>
              <p:cNvPr id="159" name="文字方塊 158">
                <a:extLst>
                  <a:ext uri="{FF2B5EF4-FFF2-40B4-BE49-F238E27FC236}">
                    <a16:creationId xmlns:a16="http://schemas.microsoft.com/office/drawing/2014/main" id="{454C9A49-0367-4930-A26F-96A792081858}"/>
                  </a:ext>
                </a:extLst>
              </p:cNvPr>
              <p:cNvSpPr txBox="1"/>
              <p:nvPr/>
            </p:nvSpPr>
            <p:spPr>
              <a:xfrm>
                <a:off x="6529232" y="4949318"/>
                <a:ext cx="41880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b="1" dirty="0">
                    <a:solidFill>
                      <a:srgbClr val="00B050"/>
                    </a:solidFill>
                    <a:latin typeface="+mj-lt"/>
                    <a:ea typeface="微軟正黑體" panose="020B0604030504040204" pitchFamily="34" charset="-120"/>
                  </a:rPr>
                  <a:t>0</a:t>
                </a:r>
              </a:p>
            </p:txBody>
          </p:sp>
        </p:grpSp>
      </p:grpSp>
      <p:sp>
        <p:nvSpPr>
          <p:cNvPr id="177" name="文字方塊 176">
            <a:extLst>
              <a:ext uri="{FF2B5EF4-FFF2-40B4-BE49-F238E27FC236}">
                <a16:creationId xmlns:a16="http://schemas.microsoft.com/office/drawing/2014/main" id="{CAD5808B-FB24-4451-A273-F9639A977AA9}"/>
              </a:ext>
            </a:extLst>
          </p:cNvPr>
          <p:cNvSpPr txBox="1"/>
          <p:nvPr/>
        </p:nvSpPr>
        <p:spPr>
          <a:xfrm>
            <a:off x="6136981" y="5235147"/>
            <a:ext cx="1457515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00B050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說了老半天，</a:t>
            </a:r>
            <a:endParaRPr lang="en-US" altLang="zh-TW" sz="1200" b="1" dirty="0">
              <a:solidFill>
                <a:srgbClr val="00B050"/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r>
              <a:rPr lang="zh-TW" altLang="en-US" sz="1200" b="1" dirty="0">
                <a:solidFill>
                  <a:srgbClr val="00B050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還不是沒學到東西！</a:t>
            </a:r>
            <a:endParaRPr lang="en-US" altLang="zh-TW" sz="1200" b="1" dirty="0">
              <a:solidFill>
                <a:srgbClr val="00B050"/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78" name="文字方塊 177">
            <a:extLst>
              <a:ext uri="{FF2B5EF4-FFF2-40B4-BE49-F238E27FC236}">
                <a16:creationId xmlns:a16="http://schemas.microsoft.com/office/drawing/2014/main" id="{44519425-E46B-4B05-9A3F-BB474D04AEF1}"/>
              </a:ext>
            </a:extLst>
          </p:cNvPr>
          <p:cNvSpPr txBox="1"/>
          <p:nvPr/>
        </p:nvSpPr>
        <p:spPr>
          <a:xfrm>
            <a:off x="2884355" y="3809645"/>
            <a:ext cx="446804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繼續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6793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E69341A7-E3C3-4960-8666-85403619BF0A}"/>
                  </a:ext>
                </a:extLst>
              </p:cNvPr>
              <p:cNvSpPr txBox="1"/>
              <p:nvPr/>
            </p:nvSpPr>
            <p:spPr>
              <a:xfrm>
                <a:off x="7262075" y="4896593"/>
                <a:ext cx="238631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E69341A7-E3C3-4960-8666-85403619BF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2075" y="4896593"/>
                <a:ext cx="238631" cy="338554"/>
              </a:xfrm>
              <a:prstGeom prst="rect">
                <a:avLst/>
              </a:prstGeom>
              <a:blipFill>
                <a:blip r:embed="rId3"/>
                <a:stretch>
                  <a:fillRect l="-102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群組 20">
            <a:extLst>
              <a:ext uri="{FF2B5EF4-FFF2-40B4-BE49-F238E27FC236}">
                <a16:creationId xmlns:a16="http://schemas.microsoft.com/office/drawing/2014/main" id="{7A029ED6-3081-482F-B753-0E669A75BCFA}"/>
              </a:ext>
            </a:extLst>
          </p:cNvPr>
          <p:cNvGrpSpPr/>
          <p:nvPr/>
        </p:nvGrpSpPr>
        <p:grpSpPr>
          <a:xfrm>
            <a:off x="6028627" y="4363431"/>
            <a:ext cx="1429983" cy="835039"/>
            <a:chOff x="6021803" y="4363431"/>
            <a:chExt cx="1429983" cy="835039"/>
          </a:xfrm>
        </p:grpSpPr>
        <p:sp>
          <p:nvSpPr>
            <p:cNvPr id="157" name="文字方塊 156">
              <a:extLst>
                <a:ext uri="{FF2B5EF4-FFF2-40B4-BE49-F238E27FC236}">
                  <a16:creationId xmlns:a16="http://schemas.microsoft.com/office/drawing/2014/main" id="{3DA12F69-BE45-47AB-AE2B-C75B862C9470}"/>
                </a:ext>
              </a:extLst>
            </p:cNvPr>
            <p:cNvSpPr txBox="1"/>
            <p:nvPr/>
          </p:nvSpPr>
          <p:spPr>
            <a:xfrm>
              <a:off x="6021803" y="4363431"/>
              <a:ext cx="1429983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(6-5, </a:t>
              </a:r>
              <a:r>
                <a:rPr lang="zh-TW" altLang="en-US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右</a:t>
              </a:r>
              <a:r>
                <a:rPr lang="en-US" altLang="zh-TW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)</a:t>
              </a:r>
            </a:p>
            <a:p>
              <a:pPr algn="ctr"/>
              <a:r>
                <a:rPr lang="zh-TW" altLang="en-US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新</a:t>
              </a:r>
              <a:r>
                <a:rPr lang="en-US" altLang="zh-TW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Q-Table Reward</a:t>
              </a:r>
            </a:p>
          </p:txBody>
        </p:sp>
        <p:sp>
          <p:nvSpPr>
            <p:cNvPr id="159" name="文字方塊 158">
              <a:extLst>
                <a:ext uri="{FF2B5EF4-FFF2-40B4-BE49-F238E27FC236}">
                  <a16:creationId xmlns:a16="http://schemas.microsoft.com/office/drawing/2014/main" id="{454C9A49-0367-4930-A26F-96A792081858}"/>
                </a:ext>
              </a:extLst>
            </p:cNvPr>
            <p:cNvSpPr txBox="1"/>
            <p:nvPr/>
          </p:nvSpPr>
          <p:spPr>
            <a:xfrm>
              <a:off x="6485553" y="4921471"/>
              <a:ext cx="49054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b="1" dirty="0">
                  <a:solidFill>
                    <a:srgbClr val="00B050"/>
                  </a:solidFill>
                  <a:latin typeface="+mj-lt"/>
                  <a:ea typeface="微軟正黑體" panose="020B0604030504040204" pitchFamily="34" charset="-120"/>
                </a:rPr>
                <a:t>0.01</a:t>
              </a:r>
            </a:p>
          </p:txBody>
        </p:sp>
      </p:grpSp>
      <p:sp>
        <p:nvSpPr>
          <p:cNvPr id="175" name="文字方塊 174">
            <a:extLst>
              <a:ext uri="{FF2B5EF4-FFF2-40B4-BE49-F238E27FC236}">
                <a16:creationId xmlns:a16="http://schemas.microsoft.com/office/drawing/2014/main" id="{877C5B5F-1A2B-4244-A24E-BF13731A2C96}"/>
              </a:ext>
            </a:extLst>
          </p:cNvPr>
          <p:cNvSpPr txBox="1"/>
          <p:nvPr/>
        </p:nvSpPr>
        <p:spPr>
          <a:xfrm>
            <a:off x="7496322" y="4369976"/>
            <a:ext cx="115706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(6-5,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Q-Table Reward</a:t>
            </a:r>
          </a:p>
        </p:txBody>
      </p:sp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3.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Q-Learning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F6DFA44-0424-4975-AB56-B5C0B0A49868}"/>
              </a:ext>
            </a:extLst>
          </p:cNvPr>
          <p:cNvSpPr txBox="1"/>
          <p:nvPr/>
        </p:nvSpPr>
        <p:spPr>
          <a:xfrm>
            <a:off x="2866824" y="1067705"/>
            <a:ext cx="632169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Actor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575FC81-CB4F-40FC-AABF-176BD3C0FCDC}"/>
              </a:ext>
            </a:extLst>
          </p:cNvPr>
          <p:cNvSpPr txBox="1"/>
          <p:nvPr/>
        </p:nvSpPr>
        <p:spPr>
          <a:xfrm>
            <a:off x="5549440" y="2529119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3206C77-69BE-4E11-BF22-D6044C4E2C6F}"/>
              </a:ext>
            </a:extLst>
          </p:cNvPr>
          <p:cNvSpPr txBox="1"/>
          <p:nvPr/>
        </p:nvSpPr>
        <p:spPr>
          <a:xfrm>
            <a:off x="2577359" y="4461855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09265A5-DD54-4E5E-A8E0-8D3B1D441F81}"/>
              </a:ext>
            </a:extLst>
          </p:cNvPr>
          <p:cNvSpPr txBox="1"/>
          <p:nvPr/>
        </p:nvSpPr>
        <p:spPr>
          <a:xfrm>
            <a:off x="560532" y="2500555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1BCD76B-2919-4530-AFD3-BA8BBC69940F}"/>
              </a:ext>
            </a:extLst>
          </p:cNvPr>
          <p:cNvSpPr txBox="1"/>
          <p:nvPr/>
        </p:nvSpPr>
        <p:spPr>
          <a:xfrm>
            <a:off x="2717645" y="3089504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7DD9362-B198-4D15-9410-9AB279D1061A}"/>
              </a:ext>
            </a:extLst>
          </p:cNvPr>
          <p:cNvSpPr txBox="1"/>
          <p:nvPr/>
        </p:nvSpPr>
        <p:spPr>
          <a:xfrm>
            <a:off x="2402611" y="4667066"/>
            <a:ext cx="164201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2D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迷宮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-Episode111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E26B6C8-DBB2-4934-893C-A6B1054A2F3B}"/>
              </a:ext>
            </a:extLst>
          </p:cNvPr>
          <p:cNvSpPr txBox="1"/>
          <p:nvPr/>
        </p:nvSpPr>
        <p:spPr>
          <a:xfrm>
            <a:off x="2091102" y="1378752"/>
            <a:ext cx="218361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</a:t>
            </a:r>
            <a:r>
              <a:rPr lang="en-US" altLang="zh-TW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Tabel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818B0DED-444B-4780-9D1A-D76685FD1639}"/>
              </a:ext>
            </a:extLst>
          </p:cNvPr>
          <p:cNvSpPr txBox="1"/>
          <p:nvPr/>
        </p:nvSpPr>
        <p:spPr>
          <a:xfrm>
            <a:off x="357450" y="2792223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格子座標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C3CAA621-6E12-43FC-920D-51D137F7D869}"/>
              </a:ext>
            </a:extLst>
          </p:cNvPr>
          <p:cNvGrpSpPr/>
          <p:nvPr/>
        </p:nvGrpSpPr>
        <p:grpSpPr>
          <a:xfrm>
            <a:off x="4380677" y="1971969"/>
            <a:ext cx="1735969" cy="504000"/>
            <a:chOff x="7360106" y="1712103"/>
            <a:chExt cx="1735969" cy="504000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9BB03359-205A-4D7A-8853-EE7A63590795}"/>
                </a:ext>
              </a:extLst>
            </p:cNvPr>
            <p:cNvSpPr/>
            <p:nvPr/>
          </p:nvSpPr>
          <p:spPr>
            <a:xfrm>
              <a:off x="7360106" y="1714673"/>
              <a:ext cx="1656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8" name="箭號: 向右 47">
              <a:extLst>
                <a:ext uri="{FF2B5EF4-FFF2-40B4-BE49-F238E27FC236}">
                  <a16:creationId xmlns:a16="http://schemas.microsoft.com/office/drawing/2014/main" id="{AFAFE95F-5B8A-4DA4-85FF-36C7D9712174}"/>
                </a:ext>
              </a:extLst>
            </p:cNvPr>
            <p:cNvSpPr/>
            <p:nvPr/>
          </p:nvSpPr>
          <p:spPr>
            <a:xfrm rot="16200000" flipH="1">
              <a:off x="8780034" y="1900062"/>
              <a:ext cx="50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CEDE3291-0C95-4C9B-8ADA-FCB542EE229B}"/>
              </a:ext>
            </a:extLst>
          </p:cNvPr>
          <p:cNvGrpSpPr/>
          <p:nvPr/>
        </p:nvGrpSpPr>
        <p:grpSpPr>
          <a:xfrm rot="5400000">
            <a:off x="4319140" y="4190566"/>
            <a:ext cx="1610816" cy="1961904"/>
            <a:chOff x="7886657" y="1714673"/>
            <a:chExt cx="1610816" cy="1961904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ED7740D0-0FC3-4269-84A3-0DCEB987FFC7}"/>
                </a:ext>
              </a:extLst>
            </p:cNvPr>
            <p:cNvSpPr/>
            <p:nvPr/>
          </p:nvSpPr>
          <p:spPr>
            <a:xfrm>
              <a:off x="7886657" y="1714673"/>
              <a:ext cx="158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1" name="箭號: 向右 50">
              <a:extLst>
                <a:ext uri="{FF2B5EF4-FFF2-40B4-BE49-F238E27FC236}">
                  <a16:creationId xmlns:a16="http://schemas.microsoft.com/office/drawing/2014/main" id="{84722DA0-3702-41F7-B326-2AA5033D4879}"/>
                </a:ext>
              </a:extLst>
            </p:cNvPr>
            <p:cNvSpPr/>
            <p:nvPr/>
          </p:nvSpPr>
          <p:spPr>
            <a:xfrm rot="16200000" flipH="1">
              <a:off x="8461432" y="2640536"/>
              <a:ext cx="194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339A35F7-9D75-4D9F-9C86-C1C63D177A4B}"/>
              </a:ext>
            </a:extLst>
          </p:cNvPr>
          <p:cNvGrpSpPr/>
          <p:nvPr/>
        </p:nvGrpSpPr>
        <p:grpSpPr>
          <a:xfrm rot="10800000">
            <a:off x="926562" y="5141689"/>
            <a:ext cx="1198129" cy="835778"/>
            <a:chOff x="8696911" y="1714673"/>
            <a:chExt cx="1198129" cy="835778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6F6CAB5-CCE1-4603-977D-59E77C7E3B2A}"/>
                </a:ext>
              </a:extLst>
            </p:cNvPr>
            <p:cNvSpPr/>
            <p:nvPr/>
          </p:nvSpPr>
          <p:spPr>
            <a:xfrm>
              <a:off x="8696911" y="1714673"/>
              <a:ext cx="115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4" name="箭號: 向右 53">
              <a:extLst>
                <a:ext uri="{FF2B5EF4-FFF2-40B4-BE49-F238E27FC236}">
                  <a16:creationId xmlns:a16="http://schemas.microsoft.com/office/drawing/2014/main" id="{A4BA84BB-D203-4C63-96E4-0B43D04FF9BE}"/>
                </a:ext>
              </a:extLst>
            </p:cNvPr>
            <p:cNvSpPr/>
            <p:nvPr/>
          </p:nvSpPr>
          <p:spPr>
            <a:xfrm rot="16200000" flipH="1">
              <a:off x="9416999" y="2072410"/>
              <a:ext cx="82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5" name="群組 54">
            <a:extLst>
              <a:ext uri="{FF2B5EF4-FFF2-40B4-BE49-F238E27FC236}">
                <a16:creationId xmlns:a16="http://schemas.microsoft.com/office/drawing/2014/main" id="{62D9161F-C6A0-43C7-A671-8AC6A19E6DC3}"/>
              </a:ext>
            </a:extLst>
          </p:cNvPr>
          <p:cNvGrpSpPr/>
          <p:nvPr/>
        </p:nvGrpSpPr>
        <p:grpSpPr>
          <a:xfrm rot="16200000">
            <a:off x="1231303" y="1598336"/>
            <a:ext cx="455563" cy="1196065"/>
            <a:chOff x="9212767" y="1714688"/>
            <a:chExt cx="455563" cy="1196065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26AD133E-3AA0-43F0-BEC1-EC2728EF4845}"/>
                </a:ext>
              </a:extLst>
            </p:cNvPr>
            <p:cNvSpPr/>
            <p:nvPr/>
          </p:nvSpPr>
          <p:spPr>
            <a:xfrm>
              <a:off x="9212767" y="1714688"/>
              <a:ext cx="43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7" name="箭號: 向右 56">
              <a:extLst>
                <a:ext uri="{FF2B5EF4-FFF2-40B4-BE49-F238E27FC236}">
                  <a16:creationId xmlns:a16="http://schemas.microsoft.com/office/drawing/2014/main" id="{F23F3BA1-ED48-4250-8176-99E1F6012018}"/>
                </a:ext>
              </a:extLst>
            </p:cNvPr>
            <p:cNvSpPr/>
            <p:nvPr/>
          </p:nvSpPr>
          <p:spPr>
            <a:xfrm rot="16200000" flipH="1">
              <a:off x="9010289" y="2252712"/>
              <a:ext cx="118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58" name="箭號: 向右 57">
            <a:extLst>
              <a:ext uri="{FF2B5EF4-FFF2-40B4-BE49-F238E27FC236}">
                <a16:creationId xmlns:a16="http://schemas.microsoft.com/office/drawing/2014/main" id="{95AEB8A6-0D43-4C83-ADF5-C1C6972C6434}"/>
              </a:ext>
            </a:extLst>
          </p:cNvPr>
          <p:cNvSpPr/>
          <p:nvPr/>
        </p:nvSpPr>
        <p:spPr>
          <a:xfrm rot="5400000" flipH="1">
            <a:off x="2967025" y="4199814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箭號: 向右 58">
            <a:extLst>
              <a:ext uri="{FF2B5EF4-FFF2-40B4-BE49-F238E27FC236}">
                <a16:creationId xmlns:a16="http://schemas.microsoft.com/office/drawing/2014/main" id="{356F9DF1-0640-4C0B-BB2D-2E5E38BECEFC}"/>
              </a:ext>
            </a:extLst>
          </p:cNvPr>
          <p:cNvSpPr/>
          <p:nvPr/>
        </p:nvSpPr>
        <p:spPr>
          <a:xfrm rot="5400000" flipH="1">
            <a:off x="2944991" y="2818998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CDC61F6A-C86A-4E5D-B6C9-0A12C81A0700}"/>
              </a:ext>
            </a:extLst>
          </p:cNvPr>
          <p:cNvSpPr txBox="1"/>
          <p:nvPr/>
        </p:nvSpPr>
        <p:spPr>
          <a:xfrm>
            <a:off x="7523603" y="1145851"/>
            <a:ext cx="3410629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( 6-5, 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右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得到新的資訊！開始學習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1" name="群組 60">
            <a:extLst>
              <a:ext uri="{FF2B5EF4-FFF2-40B4-BE49-F238E27FC236}">
                <a16:creationId xmlns:a16="http://schemas.microsoft.com/office/drawing/2014/main" id="{2290FF06-DF06-4CD1-9D5B-ECEE13F569D6}"/>
              </a:ext>
            </a:extLst>
          </p:cNvPr>
          <p:cNvGrpSpPr/>
          <p:nvPr/>
        </p:nvGrpSpPr>
        <p:grpSpPr>
          <a:xfrm>
            <a:off x="4380679" y="1542772"/>
            <a:ext cx="1724823" cy="292902"/>
            <a:chOff x="7722259" y="2009638"/>
            <a:chExt cx="2126462" cy="292902"/>
          </a:xfrm>
        </p:grpSpPr>
        <p:sp>
          <p:nvSpPr>
            <p:cNvPr id="62" name="矩形: 圓角 61">
              <a:extLst>
                <a:ext uri="{FF2B5EF4-FFF2-40B4-BE49-F238E27FC236}">
                  <a16:creationId xmlns:a16="http://schemas.microsoft.com/office/drawing/2014/main" id="{BFB5BAD0-11DD-422C-8591-F220748943D8}"/>
                </a:ext>
              </a:extLst>
            </p:cNvPr>
            <p:cNvSpPr/>
            <p:nvPr/>
          </p:nvSpPr>
          <p:spPr>
            <a:xfrm>
              <a:off x="7832357" y="2009638"/>
              <a:ext cx="2016364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63" name="群組 62">
              <a:extLst>
                <a:ext uri="{FF2B5EF4-FFF2-40B4-BE49-F238E27FC236}">
                  <a16:creationId xmlns:a16="http://schemas.microsoft.com/office/drawing/2014/main" id="{0A38354B-98D4-44C2-AD5A-6C2BD4EF00C5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74" name="橢圓 73">
                <a:extLst>
                  <a:ext uri="{FF2B5EF4-FFF2-40B4-BE49-F238E27FC236}">
                    <a16:creationId xmlns:a16="http://schemas.microsoft.com/office/drawing/2014/main" id="{AA10A0C6-2337-4074-8466-99999A9E676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8" name="文字方塊 77">
                <a:extLst>
                  <a:ext uri="{FF2B5EF4-FFF2-40B4-BE49-F238E27FC236}">
                    <a16:creationId xmlns:a16="http://schemas.microsoft.com/office/drawing/2014/main" id="{69C758E6-01A3-4913-B5A8-9160631FF8E4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</a:t>
                </a:r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9" name="文字方塊 78">
                <a:extLst>
                  <a:ext uri="{FF2B5EF4-FFF2-40B4-BE49-F238E27FC236}">
                    <a16:creationId xmlns:a16="http://schemas.microsoft.com/office/drawing/2014/main" id="{521ECE51-8E7B-4BB7-8459-DC3C5DFA69BC}"/>
                  </a:ext>
                </a:extLst>
              </p:cNvPr>
              <p:cNvSpPr txBox="1"/>
              <p:nvPr/>
            </p:nvSpPr>
            <p:spPr>
              <a:xfrm>
                <a:off x="4469982" y="1538428"/>
                <a:ext cx="169795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6-5</a:t>
                </a:r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隨機輸出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右</a:t>
                </a:r>
                <a:endPara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79" name="文字方塊 78">
                <a:extLst>
                  <a:ext uri="{FF2B5EF4-FFF2-40B4-BE49-F238E27FC236}">
                    <a16:creationId xmlns:a16="http://schemas.microsoft.com/office/drawing/2014/main" id="{521ECE51-8E7B-4BB7-8459-DC3C5DFA69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9982" y="1538428"/>
                <a:ext cx="1697952" cy="276999"/>
              </a:xfrm>
              <a:prstGeom prst="rect">
                <a:avLst/>
              </a:prstGeom>
              <a:blipFill>
                <a:blip r:embed="rId4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2" name="群組 81">
            <a:extLst>
              <a:ext uri="{FF2B5EF4-FFF2-40B4-BE49-F238E27FC236}">
                <a16:creationId xmlns:a16="http://schemas.microsoft.com/office/drawing/2014/main" id="{697FD843-9B7A-4595-93D8-9F3804D2AE54}"/>
              </a:ext>
            </a:extLst>
          </p:cNvPr>
          <p:cNvGrpSpPr/>
          <p:nvPr/>
        </p:nvGrpSpPr>
        <p:grpSpPr>
          <a:xfrm>
            <a:off x="3339680" y="2774895"/>
            <a:ext cx="662497" cy="292902"/>
            <a:chOff x="7722259" y="2009638"/>
            <a:chExt cx="662497" cy="292902"/>
          </a:xfrm>
        </p:grpSpPr>
        <p:sp>
          <p:nvSpPr>
            <p:cNvPr id="83" name="矩形: 圓角 82">
              <a:extLst>
                <a:ext uri="{FF2B5EF4-FFF2-40B4-BE49-F238E27FC236}">
                  <a16:creationId xmlns:a16="http://schemas.microsoft.com/office/drawing/2014/main" id="{A97F08F8-1BA1-4391-815F-80C20FA49928}"/>
                </a:ext>
              </a:extLst>
            </p:cNvPr>
            <p:cNvSpPr/>
            <p:nvPr/>
          </p:nvSpPr>
          <p:spPr>
            <a:xfrm>
              <a:off x="7832357" y="2009638"/>
              <a:ext cx="552399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84" name="群組 83">
              <a:extLst>
                <a:ext uri="{FF2B5EF4-FFF2-40B4-BE49-F238E27FC236}">
                  <a16:creationId xmlns:a16="http://schemas.microsoft.com/office/drawing/2014/main" id="{FEB9BC99-AE48-4782-9693-FFD0A38577B3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86" name="橢圓 85">
                <a:extLst>
                  <a:ext uri="{FF2B5EF4-FFF2-40B4-BE49-F238E27FC236}">
                    <a16:creationId xmlns:a16="http://schemas.microsoft.com/office/drawing/2014/main" id="{B99048F4-1415-4E75-B040-0A314931458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7DDC984D-9399-4E84-941A-5BF9E76E5E3B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</a:t>
                </a:r>
              </a:p>
            </p:txBody>
          </p:sp>
        </p:grpSp>
      </p:grpSp>
      <p:sp>
        <p:nvSpPr>
          <p:cNvPr id="93" name="文字方塊 92">
            <a:extLst>
              <a:ext uri="{FF2B5EF4-FFF2-40B4-BE49-F238E27FC236}">
                <a16:creationId xmlns:a16="http://schemas.microsoft.com/office/drawing/2014/main" id="{A72A07B8-1457-4BD0-9AD9-25B339CFCCDF}"/>
              </a:ext>
            </a:extLst>
          </p:cNvPr>
          <p:cNvSpPr txBox="1"/>
          <p:nvPr/>
        </p:nvSpPr>
        <p:spPr>
          <a:xfrm>
            <a:off x="3560181" y="2777945"/>
            <a:ext cx="41504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+1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120F70F8-19FA-4850-8883-FF07B3A24BB1}"/>
              </a:ext>
            </a:extLst>
          </p:cNvPr>
          <p:cNvGrpSpPr/>
          <p:nvPr/>
        </p:nvGrpSpPr>
        <p:grpSpPr>
          <a:xfrm>
            <a:off x="1392945" y="2767733"/>
            <a:ext cx="664173" cy="292902"/>
            <a:chOff x="1464563" y="2745944"/>
            <a:chExt cx="664173" cy="292902"/>
          </a:xfrm>
        </p:grpSpPr>
        <p:grpSp>
          <p:nvGrpSpPr>
            <p:cNvPr id="94" name="群組 93">
              <a:extLst>
                <a:ext uri="{FF2B5EF4-FFF2-40B4-BE49-F238E27FC236}">
                  <a16:creationId xmlns:a16="http://schemas.microsoft.com/office/drawing/2014/main" id="{025B9766-D8A8-4B28-B0BE-9681A0610989}"/>
                </a:ext>
              </a:extLst>
            </p:cNvPr>
            <p:cNvGrpSpPr/>
            <p:nvPr/>
          </p:nvGrpSpPr>
          <p:grpSpPr>
            <a:xfrm>
              <a:off x="1464563" y="2745944"/>
              <a:ext cx="664173" cy="292902"/>
              <a:chOff x="7722259" y="2009638"/>
              <a:chExt cx="664173" cy="292902"/>
            </a:xfrm>
          </p:grpSpPr>
          <p:sp>
            <p:nvSpPr>
              <p:cNvPr id="95" name="矩形: 圓角 94">
                <a:extLst>
                  <a:ext uri="{FF2B5EF4-FFF2-40B4-BE49-F238E27FC236}">
                    <a16:creationId xmlns:a16="http://schemas.microsoft.com/office/drawing/2014/main" id="{C0F6AE29-20C7-4722-9723-8BCC0D9E1F48}"/>
                  </a:ext>
                </a:extLst>
              </p:cNvPr>
              <p:cNvSpPr/>
              <p:nvPr/>
            </p:nvSpPr>
            <p:spPr>
              <a:xfrm>
                <a:off x="7832358" y="2009638"/>
                <a:ext cx="554074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97" name="群組 96">
                <a:extLst>
                  <a:ext uri="{FF2B5EF4-FFF2-40B4-BE49-F238E27FC236}">
                    <a16:creationId xmlns:a16="http://schemas.microsoft.com/office/drawing/2014/main" id="{8911C1FF-917E-4211-9EDD-847AD54B8E0C}"/>
                  </a:ext>
                </a:extLst>
              </p:cNvPr>
              <p:cNvGrpSpPr/>
              <p:nvPr/>
            </p:nvGrpSpPr>
            <p:grpSpPr>
              <a:xfrm>
                <a:off x="7722259" y="2025541"/>
                <a:ext cx="252000" cy="276999"/>
                <a:chOff x="7482989" y="1877635"/>
                <a:chExt cx="252000" cy="276999"/>
              </a:xfrm>
            </p:grpSpPr>
            <p:sp>
              <p:nvSpPr>
                <p:cNvPr id="99" name="橢圓 98">
                  <a:extLst>
                    <a:ext uri="{FF2B5EF4-FFF2-40B4-BE49-F238E27FC236}">
                      <a16:creationId xmlns:a16="http://schemas.microsoft.com/office/drawing/2014/main" id="{F169398A-6010-4FCF-B0AF-4773E61B105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13EA77E1-3EB2-45C4-82E8-6423293E641F}"/>
                    </a:ext>
                  </a:extLst>
                </p:cNvPr>
                <p:cNvSpPr txBox="1"/>
                <p:nvPr/>
              </p:nvSpPr>
              <p:spPr>
                <a:xfrm>
                  <a:off x="7496160" y="1877635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3</a:t>
                  </a:r>
                </a:p>
              </p:txBody>
            </p:sp>
          </p:grpSp>
        </p:grpSp>
        <p:sp>
          <p:nvSpPr>
            <p:cNvPr id="102" name="文字方塊 101">
              <a:extLst>
                <a:ext uri="{FF2B5EF4-FFF2-40B4-BE49-F238E27FC236}">
                  <a16:creationId xmlns:a16="http://schemas.microsoft.com/office/drawing/2014/main" id="{A8E04853-C25D-4B5F-BA1E-159329782DA8}"/>
                </a:ext>
              </a:extLst>
            </p:cNvPr>
            <p:cNvSpPr txBox="1"/>
            <p:nvPr/>
          </p:nvSpPr>
          <p:spPr>
            <a:xfrm>
              <a:off x="1685064" y="2748994"/>
              <a:ext cx="428249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6-6</a:t>
              </a:r>
            </a:p>
          </p:txBody>
        </p:sp>
      </p:grpSp>
      <p:grpSp>
        <p:nvGrpSpPr>
          <p:cNvPr id="113" name="群組 112">
            <a:extLst>
              <a:ext uri="{FF2B5EF4-FFF2-40B4-BE49-F238E27FC236}">
                <a16:creationId xmlns:a16="http://schemas.microsoft.com/office/drawing/2014/main" id="{A62AB1E9-F21B-4C06-97F8-C86B924D1930}"/>
              </a:ext>
            </a:extLst>
          </p:cNvPr>
          <p:cNvGrpSpPr/>
          <p:nvPr/>
        </p:nvGrpSpPr>
        <p:grpSpPr>
          <a:xfrm rot="10800000">
            <a:off x="6178031" y="3336272"/>
            <a:ext cx="324000" cy="307452"/>
            <a:chOff x="8960744" y="3429001"/>
            <a:chExt cx="324000" cy="307452"/>
          </a:xfrm>
        </p:grpSpPr>
        <p:sp>
          <p:nvSpPr>
            <p:cNvPr id="114" name="箭號: 向右 113">
              <a:extLst>
                <a:ext uri="{FF2B5EF4-FFF2-40B4-BE49-F238E27FC236}">
                  <a16:creationId xmlns:a16="http://schemas.microsoft.com/office/drawing/2014/main" id="{D4D2B742-30FE-4429-9DF6-8B155B8C5E07}"/>
                </a:ext>
              </a:extLst>
            </p:cNvPr>
            <p:cNvSpPr/>
            <p:nvPr/>
          </p:nvSpPr>
          <p:spPr>
            <a:xfrm flipH="1">
              <a:off x="8960744" y="3429001"/>
              <a:ext cx="324000" cy="307452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" name="箭號: 向右 114">
              <a:extLst>
                <a:ext uri="{FF2B5EF4-FFF2-40B4-BE49-F238E27FC236}">
                  <a16:creationId xmlns:a16="http://schemas.microsoft.com/office/drawing/2014/main" id="{219924FE-3775-4CF5-8C3B-640DA1092412}"/>
                </a:ext>
              </a:extLst>
            </p:cNvPr>
            <p:cNvSpPr/>
            <p:nvPr/>
          </p:nvSpPr>
          <p:spPr>
            <a:xfrm flipH="1">
              <a:off x="9017356" y="3499982"/>
              <a:ext cx="267388" cy="167134"/>
            </a:xfrm>
            <a:prstGeom prst="rightArrow">
              <a:avLst/>
            </a:prstGeom>
            <a:solidFill>
              <a:srgbClr val="93E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17" name="文字方塊 116">
            <a:extLst>
              <a:ext uri="{FF2B5EF4-FFF2-40B4-BE49-F238E27FC236}">
                <a16:creationId xmlns:a16="http://schemas.microsoft.com/office/drawing/2014/main" id="{CC44D3A7-1787-4F01-8F59-5678FB186500}"/>
              </a:ext>
            </a:extLst>
          </p:cNvPr>
          <p:cNvSpPr txBox="1"/>
          <p:nvPr/>
        </p:nvSpPr>
        <p:spPr>
          <a:xfrm>
            <a:off x="6494063" y="3356851"/>
            <a:ext cx="3240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右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23" name="群組 122">
            <a:extLst>
              <a:ext uri="{FF2B5EF4-FFF2-40B4-BE49-F238E27FC236}">
                <a16:creationId xmlns:a16="http://schemas.microsoft.com/office/drawing/2014/main" id="{94799B46-6C2E-45F2-BDDB-2CB3866CF7FE}"/>
              </a:ext>
            </a:extLst>
          </p:cNvPr>
          <p:cNvGrpSpPr/>
          <p:nvPr/>
        </p:nvGrpSpPr>
        <p:grpSpPr>
          <a:xfrm>
            <a:off x="4391362" y="5534175"/>
            <a:ext cx="1287756" cy="292902"/>
            <a:chOff x="7722259" y="2009638"/>
            <a:chExt cx="1287756" cy="292902"/>
          </a:xfrm>
        </p:grpSpPr>
        <p:sp>
          <p:nvSpPr>
            <p:cNvPr id="124" name="矩形: 圓角 123">
              <a:extLst>
                <a:ext uri="{FF2B5EF4-FFF2-40B4-BE49-F238E27FC236}">
                  <a16:creationId xmlns:a16="http://schemas.microsoft.com/office/drawing/2014/main" id="{A52DD3F4-0574-4AA0-862D-E58D63A1810C}"/>
                </a:ext>
              </a:extLst>
            </p:cNvPr>
            <p:cNvSpPr/>
            <p:nvPr/>
          </p:nvSpPr>
          <p:spPr>
            <a:xfrm>
              <a:off x="7832356" y="2009638"/>
              <a:ext cx="1177659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25" name="群組 124">
              <a:extLst>
                <a:ext uri="{FF2B5EF4-FFF2-40B4-BE49-F238E27FC236}">
                  <a16:creationId xmlns:a16="http://schemas.microsoft.com/office/drawing/2014/main" id="{01B8CFF3-6CB4-43AF-B40B-6CE8C348A0AB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126" name="橢圓 125">
                <a:extLst>
                  <a:ext uri="{FF2B5EF4-FFF2-40B4-BE49-F238E27FC236}">
                    <a16:creationId xmlns:a16="http://schemas.microsoft.com/office/drawing/2014/main" id="{482DD5F0-65B4-4683-B992-08B6C9A6095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7" name="文字方塊 126">
                <a:extLst>
                  <a:ext uri="{FF2B5EF4-FFF2-40B4-BE49-F238E27FC236}">
                    <a16:creationId xmlns:a16="http://schemas.microsoft.com/office/drawing/2014/main" id="{CF88FF08-AF8B-4D27-877B-8363C20B3699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</a:t>
                </a:r>
              </a:p>
            </p:txBody>
          </p:sp>
        </p:grpSp>
      </p:grpSp>
      <p:sp>
        <p:nvSpPr>
          <p:cNvPr id="128" name="文字方塊 127">
            <a:extLst>
              <a:ext uri="{FF2B5EF4-FFF2-40B4-BE49-F238E27FC236}">
                <a16:creationId xmlns:a16="http://schemas.microsoft.com/office/drawing/2014/main" id="{400C810F-DA4A-4217-BCC8-D43A98828CB5}"/>
              </a:ext>
            </a:extLst>
          </p:cNvPr>
          <p:cNvSpPr txBox="1"/>
          <p:nvPr/>
        </p:nvSpPr>
        <p:spPr>
          <a:xfrm>
            <a:off x="4611863" y="5537225"/>
            <a:ext cx="87957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移動至</a:t>
            </a:r>
            <a:r>
              <a: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6-6</a:t>
            </a:r>
          </a:p>
        </p:txBody>
      </p:sp>
      <p:sp>
        <p:nvSpPr>
          <p:cNvPr id="129" name="文字方塊 128">
            <a:extLst>
              <a:ext uri="{FF2B5EF4-FFF2-40B4-BE49-F238E27FC236}">
                <a16:creationId xmlns:a16="http://schemas.microsoft.com/office/drawing/2014/main" id="{E8CF65A5-AEBC-4A7A-A4A0-868EED4809A4}"/>
              </a:ext>
            </a:extLst>
          </p:cNvPr>
          <p:cNvSpPr txBox="1"/>
          <p:nvPr/>
        </p:nvSpPr>
        <p:spPr>
          <a:xfrm>
            <a:off x="8348058" y="1992150"/>
            <a:ext cx="1289915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(6-5,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 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30" name="文字方塊 129">
            <a:extLst>
              <a:ext uri="{FF2B5EF4-FFF2-40B4-BE49-F238E27FC236}">
                <a16:creationId xmlns:a16="http://schemas.microsoft.com/office/drawing/2014/main" id="{062D84DE-B572-4573-A160-BC39B599B921}"/>
              </a:ext>
            </a:extLst>
          </p:cNvPr>
          <p:cNvSpPr txBox="1"/>
          <p:nvPr/>
        </p:nvSpPr>
        <p:spPr>
          <a:xfrm>
            <a:off x="8613648" y="2538909"/>
            <a:ext cx="75873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1</a:t>
            </a:r>
          </a:p>
        </p:txBody>
      </p:sp>
      <p:sp>
        <p:nvSpPr>
          <p:cNvPr id="131" name="文字方塊 130">
            <a:extLst>
              <a:ext uri="{FF2B5EF4-FFF2-40B4-BE49-F238E27FC236}">
                <a16:creationId xmlns:a16="http://schemas.microsoft.com/office/drawing/2014/main" id="{7A38A97C-AB82-4C9B-B962-1C2284EA0922}"/>
              </a:ext>
            </a:extLst>
          </p:cNvPr>
          <p:cNvSpPr txBox="1"/>
          <p:nvPr/>
        </p:nvSpPr>
        <p:spPr>
          <a:xfrm>
            <a:off x="6925769" y="1968587"/>
            <a:ext cx="136201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(6-5,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潛在總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32" name="文字方塊 131">
            <a:extLst>
              <a:ext uri="{FF2B5EF4-FFF2-40B4-BE49-F238E27FC236}">
                <a16:creationId xmlns:a16="http://schemas.microsoft.com/office/drawing/2014/main" id="{20CEABF7-C206-4A00-830A-2DD1A32B9D82}"/>
              </a:ext>
            </a:extLst>
          </p:cNvPr>
          <p:cNvSpPr txBox="1"/>
          <p:nvPr/>
        </p:nvSpPr>
        <p:spPr>
          <a:xfrm>
            <a:off x="7227411" y="2524076"/>
            <a:ext cx="75873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1</a:t>
            </a:r>
          </a:p>
        </p:txBody>
      </p:sp>
      <p:sp>
        <p:nvSpPr>
          <p:cNvPr id="136" name="文字方塊 135">
            <a:extLst>
              <a:ext uri="{FF2B5EF4-FFF2-40B4-BE49-F238E27FC236}">
                <a16:creationId xmlns:a16="http://schemas.microsoft.com/office/drawing/2014/main" id="{D4EA8BE7-B047-4B5D-A8CF-E98BC23BFD17}"/>
              </a:ext>
            </a:extLst>
          </p:cNvPr>
          <p:cNvSpPr txBox="1"/>
          <p:nvPr/>
        </p:nvSpPr>
        <p:spPr>
          <a:xfrm>
            <a:off x="9687486" y="4369976"/>
            <a:ext cx="112312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(6-5,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潛在總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37" name="文字方塊 136">
            <a:extLst>
              <a:ext uri="{FF2B5EF4-FFF2-40B4-BE49-F238E27FC236}">
                <a16:creationId xmlns:a16="http://schemas.microsoft.com/office/drawing/2014/main" id="{40451424-1F93-4830-97F0-97E07076F9AE}"/>
              </a:ext>
            </a:extLst>
          </p:cNvPr>
          <p:cNvSpPr txBox="1"/>
          <p:nvPr/>
        </p:nvSpPr>
        <p:spPr>
          <a:xfrm>
            <a:off x="9938281" y="4970140"/>
            <a:ext cx="62565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1</a:t>
            </a:r>
          </a:p>
        </p:txBody>
      </p:sp>
      <p:sp>
        <p:nvSpPr>
          <p:cNvPr id="140" name="文字方塊 139">
            <a:extLst>
              <a:ext uri="{FF2B5EF4-FFF2-40B4-BE49-F238E27FC236}">
                <a16:creationId xmlns:a16="http://schemas.microsoft.com/office/drawing/2014/main" id="{DCB6A32D-08BE-44D4-9037-262FA1BF71F8}"/>
              </a:ext>
            </a:extLst>
          </p:cNvPr>
          <p:cNvSpPr txBox="1"/>
          <p:nvPr/>
        </p:nvSpPr>
        <p:spPr>
          <a:xfrm>
            <a:off x="11353587" y="4941791"/>
            <a:ext cx="38363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42" name="文字方塊 141">
            <a:extLst>
              <a:ext uri="{FF2B5EF4-FFF2-40B4-BE49-F238E27FC236}">
                <a16:creationId xmlns:a16="http://schemas.microsoft.com/office/drawing/2014/main" id="{95B0CAB1-4C6A-41CA-BD9F-4713E07C54C6}"/>
              </a:ext>
            </a:extLst>
          </p:cNvPr>
          <p:cNvSpPr txBox="1"/>
          <p:nvPr/>
        </p:nvSpPr>
        <p:spPr>
          <a:xfrm>
            <a:off x="9748729" y="4895625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</a:t>
            </a:r>
          </a:p>
        </p:txBody>
      </p:sp>
      <p:sp>
        <p:nvSpPr>
          <p:cNvPr id="143" name="文字方塊 142">
            <a:extLst>
              <a:ext uri="{FF2B5EF4-FFF2-40B4-BE49-F238E27FC236}">
                <a16:creationId xmlns:a16="http://schemas.microsoft.com/office/drawing/2014/main" id="{B99E88F7-D40B-4D4B-99F5-DA61DFCA9D92}"/>
              </a:ext>
            </a:extLst>
          </p:cNvPr>
          <p:cNvSpPr txBox="1"/>
          <p:nvPr/>
        </p:nvSpPr>
        <p:spPr>
          <a:xfrm>
            <a:off x="11668116" y="4887214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144" name="文字方塊 143">
            <a:extLst>
              <a:ext uri="{FF2B5EF4-FFF2-40B4-BE49-F238E27FC236}">
                <a16:creationId xmlns:a16="http://schemas.microsoft.com/office/drawing/2014/main" id="{5315EC3F-8A09-4AD6-BAE4-CD95344BF56F}"/>
              </a:ext>
            </a:extLst>
          </p:cNvPr>
          <p:cNvSpPr txBox="1"/>
          <p:nvPr/>
        </p:nvSpPr>
        <p:spPr>
          <a:xfrm>
            <a:off x="8897717" y="4461855"/>
            <a:ext cx="71361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學習率*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5" name="文字方塊 144">
            <a:extLst>
              <a:ext uri="{FF2B5EF4-FFF2-40B4-BE49-F238E27FC236}">
                <a16:creationId xmlns:a16="http://schemas.microsoft.com/office/drawing/2014/main" id="{D3286674-6919-4278-834B-CD4D185ED341}"/>
              </a:ext>
            </a:extLst>
          </p:cNvPr>
          <p:cNvSpPr txBox="1"/>
          <p:nvPr/>
        </p:nvSpPr>
        <p:spPr>
          <a:xfrm>
            <a:off x="7031789" y="6506948"/>
            <a:ext cx="3729229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※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「學習率」請理解為：避免單一嘗試對整體經驗造成劇烈影響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6" name="文字方塊 145">
            <a:extLst>
              <a:ext uri="{FF2B5EF4-FFF2-40B4-BE49-F238E27FC236}">
                <a16:creationId xmlns:a16="http://schemas.microsoft.com/office/drawing/2014/main" id="{8243A4E9-5267-4D3D-9EA0-F236FE9E4837}"/>
              </a:ext>
            </a:extLst>
          </p:cNvPr>
          <p:cNvSpPr txBox="1"/>
          <p:nvPr/>
        </p:nvSpPr>
        <p:spPr>
          <a:xfrm>
            <a:off x="8916922" y="4950591"/>
            <a:ext cx="600078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0.01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38EDA49E-E8BC-40F0-A0D7-3E4E47A42051}"/>
                  </a:ext>
                </a:extLst>
              </p:cNvPr>
              <p:cNvSpPr txBox="1"/>
              <p:nvPr/>
            </p:nvSpPr>
            <p:spPr>
              <a:xfrm>
                <a:off x="9575042" y="4905311"/>
                <a:ext cx="193493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38EDA49E-E8BC-40F0-A0D7-3E4E47A420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75042" y="4905311"/>
                <a:ext cx="193493" cy="338554"/>
              </a:xfrm>
              <a:prstGeom prst="rect">
                <a:avLst/>
              </a:prstGeom>
              <a:blipFill>
                <a:blip r:embed="rId5"/>
                <a:stretch>
                  <a:fillRect l="-32258" r="-6452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8" name="文字方塊 147">
                <a:extLst>
                  <a:ext uri="{FF2B5EF4-FFF2-40B4-BE49-F238E27FC236}">
                    <a16:creationId xmlns:a16="http://schemas.microsoft.com/office/drawing/2014/main" id="{ECFD8BE7-A73B-4F5F-90DE-1CA8E49CFAC8}"/>
                  </a:ext>
                </a:extLst>
              </p:cNvPr>
              <p:cNvSpPr txBox="1"/>
              <p:nvPr/>
            </p:nvSpPr>
            <p:spPr>
              <a:xfrm>
                <a:off x="10788445" y="4915580"/>
                <a:ext cx="242364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8" name="文字方塊 147">
                <a:extLst>
                  <a:ext uri="{FF2B5EF4-FFF2-40B4-BE49-F238E27FC236}">
                    <a16:creationId xmlns:a16="http://schemas.microsoft.com/office/drawing/2014/main" id="{ECFD8BE7-A73B-4F5F-90DE-1CA8E49CFA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8445" y="4915580"/>
                <a:ext cx="242364" cy="338554"/>
              </a:xfrm>
              <a:prstGeom prst="rect">
                <a:avLst/>
              </a:prstGeom>
              <a:blipFill>
                <a:blip r:embed="rId6"/>
                <a:stretch>
                  <a:fillRect l="-750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9" name="文字方塊 148">
                <a:extLst>
                  <a:ext uri="{FF2B5EF4-FFF2-40B4-BE49-F238E27FC236}">
                    <a16:creationId xmlns:a16="http://schemas.microsoft.com/office/drawing/2014/main" id="{716B9262-4E51-4B65-9F57-EF160D960AA8}"/>
                  </a:ext>
                </a:extLst>
              </p:cNvPr>
              <p:cNvSpPr txBox="1"/>
              <p:nvPr/>
            </p:nvSpPr>
            <p:spPr>
              <a:xfrm>
                <a:off x="8245423" y="2493298"/>
                <a:ext cx="238631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9" name="文字方塊 148">
                <a:extLst>
                  <a:ext uri="{FF2B5EF4-FFF2-40B4-BE49-F238E27FC236}">
                    <a16:creationId xmlns:a16="http://schemas.microsoft.com/office/drawing/2014/main" id="{716B9262-4E51-4B65-9F57-EF160D960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423" y="2493298"/>
                <a:ext cx="238631" cy="338554"/>
              </a:xfrm>
              <a:prstGeom prst="rect">
                <a:avLst/>
              </a:prstGeom>
              <a:blipFill>
                <a:blip r:embed="rId7"/>
                <a:stretch>
                  <a:fillRect l="-1282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0" name="文字方塊 149">
            <a:extLst>
              <a:ext uri="{FF2B5EF4-FFF2-40B4-BE49-F238E27FC236}">
                <a16:creationId xmlns:a16="http://schemas.microsoft.com/office/drawing/2014/main" id="{65FA6E80-FA04-45E0-B94A-6A4A88A160A6}"/>
              </a:ext>
            </a:extLst>
          </p:cNvPr>
          <p:cNvSpPr txBox="1"/>
          <p:nvPr/>
        </p:nvSpPr>
        <p:spPr>
          <a:xfrm>
            <a:off x="8731708" y="4865815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[</a:t>
            </a:r>
          </a:p>
        </p:txBody>
      </p:sp>
      <p:sp>
        <p:nvSpPr>
          <p:cNvPr id="151" name="文字方塊 150">
            <a:extLst>
              <a:ext uri="{FF2B5EF4-FFF2-40B4-BE49-F238E27FC236}">
                <a16:creationId xmlns:a16="http://schemas.microsoft.com/office/drawing/2014/main" id="{F082C70A-203B-4137-87B0-795607216AE7}"/>
              </a:ext>
            </a:extLst>
          </p:cNvPr>
          <p:cNvSpPr txBox="1"/>
          <p:nvPr/>
        </p:nvSpPr>
        <p:spPr>
          <a:xfrm>
            <a:off x="11927659" y="4874808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]</a:t>
            </a:r>
          </a:p>
        </p:txBody>
      </p:sp>
      <p:sp>
        <p:nvSpPr>
          <p:cNvPr id="153" name="文字方塊 152">
            <a:extLst>
              <a:ext uri="{FF2B5EF4-FFF2-40B4-BE49-F238E27FC236}">
                <a16:creationId xmlns:a16="http://schemas.microsoft.com/office/drawing/2014/main" id="{8BE95C69-E57B-4748-B0EF-E7FFAB271A6F}"/>
              </a:ext>
            </a:extLst>
          </p:cNvPr>
          <p:cNvSpPr txBox="1"/>
          <p:nvPr/>
        </p:nvSpPr>
        <p:spPr>
          <a:xfrm>
            <a:off x="7828352" y="4933380"/>
            <a:ext cx="41880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55" name="文字方塊 154">
            <a:extLst>
              <a:ext uri="{FF2B5EF4-FFF2-40B4-BE49-F238E27FC236}">
                <a16:creationId xmlns:a16="http://schemas.microsoft.com/office/drawing/2014/main" id="{FC861AEF-0A38-4762-8244-00F36EBAB26E}"/>
              </a:ext>
            </a:extLst>
          </p:cNvPr>
          <p:cNvSpPr txBox="1"/>
          <p:nvPr/>
        </p:nvSpPr>
        <p:spPr>
          <a:xfrm>
            <a:off x="10921006" y="4363432"/>
            <a:ext cx="115706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(6-5,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右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Q-Table Reward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6" name="文字方塊 155">
                <a:extLst>
                  <a:ext uri="{FF2B5EF4-FFF2-40B4-BE49-F238E27FC236}">
                    <a16:creationId xmlns:a16="http://schemas.microsoft.com/office/drawing/2014/main" id="{46448595-B9EF-4CB5-A300-728CFAA76992}"/>
                  </a:ext>
                </a:extLst>
              </p:cNvPr>
              <p:cNvSpPr txBox="1"/>
              <p:nvPr/>
            </p:nvSpPr>
            <p:spPr>
              <a:xfrm>
                <a:off x="8412448" y="4921303"/>
                <a:ext cx="193493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56" name="文字方塊 155">
                <a:extLst>
                  <a:ext uri="{FF2B5EF4-FFF2-40B4-BE49-F238E27FC236}">
                    <a16:creationId xmlns:a16="http://schemas.microsoft.com/office/drawing/2014/main" id="{46448595-B9EF-4CB5-A300-728CFAA769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2448" y="4921303"/>
                <a:ext cx="193493" cy="338554"/>
              </a:xfrm>
              <a:prstGeom prst="rect">
                <a:avLst/>
              </a:prstGeom>
              <a:blipFill>
                <a:blip r:embed="rId8"/>
                <a:stretch>
                  <a:fillRect l="-37500" r="-625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群組 11">
            <a:extLst>
              <a:ext uri="{FF2B5EF4-FFF2-40B4-BE49-F238E27FC236}">
                <a16:creationId xmlns:a16="http://schemas.microsoft.com/office/drawing/2014/main" id="{8212B61D-6920-422B-A235-0C0D0256436E}"/>
              </a:ext>
            </a:extLst>
          </p:cNvPr>
          <p:cNvGrpSpPr/>
          <p:nvPr/>
        </p:nvGrpSpPr>
        <p:grpSpPr>
          <a:xfrm>
            <a:off x="9564491" y="1992150"/>
            <a:ext cx="2522499" cy="839702"/>
            <a:chOff x="9564491" y="1992150"/>
            <a:chExt cx="2522499" cy="839702"/>
          </a:xfrm>
        </p:grpSpPr>
        <p:sp>
          <p:nvSpPr>
            <p:cNvPr id="160" name="文字方塊 159">
              <a:extLst>
                <a:ext uri="{FF2B5EF4-FFF2-40B4-BE49-F238E27FC236}">
                  <a16:creationId xmlns:a16="http://schemas.microsoft.com/office/drawing/2014/main" id="{4DB80935-CE12-42DA-A857-AAEDDB66E05D}"/>
                </a:ext>
              </a:extLst>
            </p:cNvPr>
            <p:cNvSpPr txBox="1"/>
            <p:nvPr/>
          </p:nvSpPr>
          <p:spPr>
            <a:xfrm>
              <a:off x="10825956" y="1992150"/>
              <a:ext cx="1261034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(6-6, </a:t>
              </a:r>
              <a:r>
                <a:rPr lang="zh-TW" altLang="en-US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上下右左</a:t>
              </a:r>
              <a:r>
                <a:rPr lang="en-US" altLang="zh-TW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)</a:t>
              </a:r>
            </a:p>
            <a:p>
              <a:pPr algn="ctr"/>
              <a:r>
                <a:rPr lang="zh-TW" altLang="en-US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最大</a:t>
              </a:r>
              <a:r>
                <a:rPr lang="en-US" altLang="zh-TW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Reward</a:t>
              </a:r>
            </a:p>
          </p:txBody>
        </p:sp>
        <p:sp>
          <p:nvSpPr>
            <p:cNvPr id="167" name="文字方塊 166">
              <a:extLst>
                <a:ext uri="{FF2B5EF4-FFF2-40B4-BE49-F238E27FC236}">
                  <a16:creationId xmlns:a16="http://schemas.microsoft.com/office/drawing/2014/main" id="{1A689BEC-1293-4CE4-8046-B395A9F69DA9}"/>
                </a:ext>
              </a:extLst>
            </p:cNvPr>
            <p:cNvSpPr txBox="1"/>
            <p:nvPr/>
          </p:nvSpPr>
          <p:spPr>
            <a:xfrm>
              <a:off x="11055299" y="2532974"/>
              <a:ext cx="75873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+mj-lt"/>
                  <a:ea typeface="微軟正黑體" panose="020B0604030504040204" pitchFamily="34" charset="-120"/>
                </a:rPr>
                <a:t>0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8" name="文字方塊 167">
                  <a:extLst>
                    <a:ext uri="{FF2B5EF4-FFF2-40B4-BE49-F238E27FC236}">
                      <a16:creationId xmlns:a16="http://schemas.microsoft.com/office/drawing/2014/main" id="{A4035969-E35B-4321-AD6C-A408E403F62B}"/>
                    </a:ext>
                  </a:extLst>
                </p:cNvPr>
                <p:cNvSpPr txBox="1"/>
                <p:nvPr/>
              </p:nvSpPr>
              <p:spPr>
                <a:xfrm>
                  <a:off x="9564491" y="2475969"/>
                  <a:ext cx="193493" cy="338554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16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en-US" altLang="zh-TW" sz="1600" dirty="0">
                    <a:solidFill>
                      <a:schemeClr val="tx1"/>
                    </a:solidFill>
                    <a:latin typeface="+mj-lt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68" name="文字方塊 167">
                  <a:extLst>
                    <a:ext uri="{FF2B5EF4-FFF2-40B4-BE49-F238E27FC236}">
                      <a16:creationId xmlns:a16="http://schemas.microsoft.com/office/drawing/2014/main" id="{A4035969-E35B-4321-AD6C-A408E403F62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64491" y="2475969"/>
                  <a:ext cx="193493" cy="338554"/>
                </a:xfrm>
                <a:prstGeom prst="rect">
                  <a:avLst/>
                </a:prstGeom>
                <a:blipFill>
                  <a:blip r:embed="rId9"/>
                  <a:stretch>
                    <a:fillRect l="-37500" r="-6250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9" name="文字方塊 168">
                  <a:extLst>
                    <a:ext uri="{FF2B5EF4-FFF2-40B4-BE49-F238E27FC236}">
                      <a16:creationId xmlns:a16="http://schemas.microsoft.com/office/drawing/2014/main" id="{89B7CA19-E05E-4B1D-A0E1-35B3D7892EFA}"/>
                    </a:ext>
                  </a:extLst>
                </p:cNvPr>
                <p:cNvSpPr txBox="1"/>
                <p:nvPr/>
              </p:nvSpPr>
              <p:spPr>
                <a:xfrm>
                  <a:off x="9977853" y="2090445"/>
                  <a:ext cx="783165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/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衰減率</a:t>
                  </a:r>
                  <a14:m>
                    <m:oMath xmlns:m="http://schemas.openxmlformats.org/officeDocument/2006/math">
                      <m:r>
                        <a:rPr lang="el-GR" altLang="zh-TW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</m:oMath>
                  </a14:m>
                  <a:endParaRPr lang="en-US" altLang="zh-TW" sz="1200" dirty="0">
                    <a:solidFill>
                      <a:schemeClr val="tx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69" name="文字方塊 168">
                  <a:extLst>
                    <a:ext uri="{FF2B5EF4-FFF2-40B4-BE49-F238E27FC236}">
                      <a16:creationId xmlns:a16="http://schemas.microsoft.com/office/drawing/2014/main" id="{89B7CA19-E05E-4B1D-A0E1-35B3D7892E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77853" y="2090445"/>
                  <a:ext cx="783165" cy="276999"/>
                </a:xfrm>
                <a:prstGeom prst="rect">
                  <a:avLst/>
                </a:prstGeom>
                <a:blipFill>
                  <a:blip r:embed="rId10"/>
                  <a:stretch>
                    <a:fillRect t="-4444" b="-15556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0" name="文字方塊 169">
                  <a:extLst>
                    <a:ext uri="{FF2B5EF4-FFF2-40B4-BE49-F238E27FC236}">
                      <a16:creationId xmlns:a16="http://schemas.microsoft.com/office/drawing/2014/main" id="{4556DD9F-5FB7-4C6D-8037-D120FA8745DD}"/>
                    </a:ext>
                  </a:extLst>
                </p:cNvPr>
                <p:cNvSpPr txBox="1"/>
                <p:nvPr/>
              </p:nvSpPr>
              <p:spPr>
                <a:xfrm>
                  <a:off x="10766994" y="2473986"/>
                  <a:ext cx="193493" cy="338554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16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altLang="zh-TW" sz="1600" dirty="0">
                    <a:solidFill>
                      <a:schemeClr val="tx1"/>
                    </a:solidFill>
                    <a:latin typeface="+mj-lt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70" name="文字方塊 169">
                  <a:extLst>
                    <a:ext uri="{FF2B5EF4-FFF2-40B4-BE49-F238E27FC236}">
                      <a16:creationId xmlns:a16="http://schemas.microsoft.com/office/drawing/2014/main" id="{4556DD9F-5FB7-4C6D-8037-D120FA8745D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66994" y="2473986"/>
                  <a:ext cx="193493" cy="338554"/>
                </a:xfrm>
                <a:prstGeom prst="rect">
                  <a:avLst/>
                </a:prstGeom>
                <a:blipFill>
                  <a:blip r:embed="rId11"/>
                  <a:stretch>
                    <a:fillRect l="-31250" r="-3125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1" name="文字方塊 170">
              <a:extLst>
                <a:ext uri="{FF2B5EF4-FFF2-40B4-BE49-F238E27FC236}">
                  <a16:creationId xmlns:a16="http://schemas.microsoft.com/office/drawing/2014/main" id="{166D0EE1-6FC6-4277-A3AA-F9650EC7B30D}"/>
                </a:ext>
              </a:extLst>
            </p:cNvPr>
            <p:cNvSpPr txBox="1"/>
            <p:nvPr/>
          </p:nvSpPr>
          <p:spPr>
            <a:xfrm>
              <a:off x="10086501" y="2516712"/>
              <a:ext cx="492053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+mj-lt"/>
                  <a:ea typeface="微軟正黑體" panose="020B0604030504040204" pitchFamily="34" charset="-120"/>
                </a:rPr>
                <a:t>0.9</a:t>
              </a:r>
            </a:p>
          </p:txBody>
        </p:sp>
        <p:sp>
          <p:nvSpPr>
            <p:cNvPr id="172" name="文字方塊 171">
              <a:extLst>
                <a:ext uri="{FF2B5EF4-FFF2-40B4-BE49-F238E27FC236}">
                  <a16:creationId xmlns:a16="http://schemas.microsoft.com/office/drawing/2014/main" id="{9FBD01F0-75A1-44C4-BC18-89A78A4D2BDD}"/>
                </a:ext>
              </a:extLst>
            </p:cNvPr>
            <p:cNvSpPr txBox="1"/>
            <p:nvPr/>
          </p:nvSpPr>
          <p:spPr>
            <a:xfrm>
              <a:off x="9849569" y="2433372"/>
              <a:ext cx="286455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(</a:t>
              </a:r>
            </a:p>
          </p:txBody>
        </p:sp>
        <p:sp>
          <p:nvSpPr>
            <p:cNvPr id="173" name="文字方塊 172">
              <a:extLst>
                <a:ext uri="{FF2B5EF4-FFF2-40B4-BE49-F238E27FC236}">
                  <a16:creationId xmlns:a16="http://schemas.microsoft.com/office/drawing/2014/main" id="{CE993158-5E5B-47F0-8A6E-0458A2D18142}"/>
                </a:ext>
              </a:extLst>
            </p:cNvPr>
            <p:cNvSpPr txBox="1"/>
            <p:nvPr/>
          </p:nvSpPr>
          <p:spPr>
            <a:xfrm>
              <a:off x="11633154" y="2462520"/>
              <a:ext cx="286455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)</a:t>
              </a:r>
            </a:p>
          </p:txBody>
        </p:sp>
      </p:grpSp>
      <p:pic>
        <p:nvPicPr>
          <p:cNvPr id="14" name="圖片 13">
            <a:extLst>
              <a:ext uri="{FF2B5EF4-FFF2-40B4-BE49-F238E27FC236}">
                <a16:creationId xmlns:a16="http://schemas.microsoft.com/office/drawing/2014/main" id="{2C5B2C4E-8FC1-45F3-ABB6-E45777F3368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94721" y="1845978"/>
            <a:ext cx="1760400" cy="314816"/>
          </a:xfrm>
          <a:prstGeom prst="rect">
            <a:avLst/>
          </a:prstGeom>
        </p:spPr>
      </p:pic>
      <p:grpSp>
        <p:nvGrpSpPr>
          <p:cNvPr id="15" name="群組 14">
            <a:extLst>
              <a:ext uri="{FF2B5EF4-FFF2-40B4-BE49-F238E27FC236}">
                <a16:creationId xmlns:a16="http://schemas.microsoft.com/office/drawing/2014/main" id="{9565E68B-9F56-4DF6-8175-68C623245D1D}"/>
              </a:ext>
            </a:extLst>
          </p:cNvPr>
          <p:cNvGrpSpPr/>
          <p:nvPr/>
        </p:nvGrpSpPr>
        <p:grpSpPr>
          <a:xfrm>
            <a:off x="2479105" y="4935218"/>
            <a:ext cx="1427922" cy="1620723"/>
            <a:chOff x="2479105" y="4935218"/>
            <a:chExt cx="1427922" cy="1620723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C9E74453-F09B-4A74-94AF-D2D11FCEF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79105" y="4935218"/>
              <a:ext cx="1427922" cy="162072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33" name="矩形 132">
              <a:extLst>
                <a:ext uri="{FF2B5EF4-FFF2-40B4-BE49-F238E27FC236}">
                  <a16:creationId xmlns:a16="http://schemas.microsoft.com/office/drawing/2014/main" id="{8AAC8D97-9731-4951-BDD3-0F3ABC5397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64571" y="6353094"/>
              <a:ext cx="180000" cy="180000"/>
            </a:xfrm>
            <a:prstGeom prst="rect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BDDB3ED3-2DEE-48C9-A008-6D58527ED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82352" y="5129085"/>
              <a:ext cx="216000" cy="216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5" name="群組 134">
            <a:extLst>
              <a:ext uri="{FF2B5EF4-FFF2-40B4-BE49-F238E27FC236}">
                <a16:creationId xmlns:a16="http://schemas.microsoft.com/office/drawing/2014/main" id="{66E6C7D8-D7A2-4A15-994E-AD661C951857}"/>
              </a:ext>
            </a:extLst>
          </p:cNvPr>
          <p:cNvGrpSpPr/>
          <p:nvPr/>
        </p:nvGrpSpPr>
        <p:grpSpPr>
          <a:xfrm>
            <a:off x="310085" y="3284588"/>
            <a:ext cx="1427922" cy="1620723"/>
            <a:chOff x="2479105" y="4935218"/>
            <a:chExt cx="1427922" cy="1620723"/>
          </a:xfrm>
        </p:grpSpPr>
        <p:pic>
          <p:nvPicPr>
            <p:cNvPr id="138" name="圖片 137">
              <a:extLst>
                <a:ext uri="{FF2B5EF4-FFF2-40B4-BE49-F238E27FC236}">
                  <a16:creationId xmlns:a16="http://schemas.microsoft.com/office/drawing/2014/main" id="{51EF6ED3-ED4A-482F-BA26-65E7855C6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79105" y="4935218"/>
              <a:ext cx="1427922" cy="162072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39" name="矩形 138">
              <a:extLst>
                <a:ext uri="{FF2B5EF4-FFF2-40B4-BE49-F238E27FC236}">
                  <a16:creationId xmlns:a16="http://schemas.microsoft.com/office/drawing/2014/main" id="{0A624E6D-58D6-4C4E-B01D-51C321DA84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02611" y="6345438"/>
              <a:ext cx="180000" cy="180000"/>
            </a:xfrm>
            <a:prstGeom prst="rect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1" name="矩形 140">
              <a:extLst>
                <a:ext uri="{FF2B5EF4-FFF2-40B4-BE49-F238E27FC236}">
                  <a16:creationId xmlns:a16="http://schemas.microsoft.com/office/drawing/2014/main" id="{0FD10F5C-B75E-4447-A476-DD69C9F8E3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82352" y="5129085"/>
              <a:ext cx="216000" cy="216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52" name="橢圓 151">
            <a:extLst>
              <a:ext uri="{FF2B5EF4-FFF2-40B4-BE49-F238E27FC236}">
                <a16:creationId xmlns:a16="http://schemas.microsoft.com/office/drawing/2014/main" id="{D16E9BEE-2FBD-47BD-B844-F2A74CE2CFA3}"/>
              </a:ext>
            </a:extLst>
          </p:cNvPr>
          <p:cNvSpPr>
            <a:spLocks noChangeAspect="1"/>
          </p:cNvSpPr>
          <p:nvPr/>
        </p:nvSpPr>
        <p:spPr>
          <a:xfrm>
            <a:off x="2994269" y="3603653"/>
            <a:ext cx="252000" cy="2520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4" name="文字方塊 173">
            <a:extLst>
              <a:ext uri="{FF2B5EF4-FFF2-40B4-BE49-F238E27FC236}">
                <a16:creationId xmlns:a16="http://schemas.microsoft.com/office/drawing/2014/main" id="{2E34EDC6-38A1-4A0B-BBC4-5A157C014468}"/>
              </a:ext>
            </a:extLst>
          </p:cNvPr>
          <p:cNvSpPr txBox="1"/>
          <p:nvPr/>
        </p:nvSpPr>
        <p:spPr>
          <a:xfrm>
            <a:off x="2894959" y="3334737"/>
            <a:ext cx="41504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+1</a:t>
            </a:r>
          </a:p>
        </p:txBody>
      </p:sp>
      <p:grpSp>
        <p:nvGrpSpPr>
          <p:cNvPr id="176" name="群組 175">
            <a:extLst>
              <a:ext uri="{FF2B5EF4-FFF2-40B4-BE49-F238E27FC236}">
                <a16:creationId xmlns:a16="http://schemas.microsoft.com/office/drawing/2014/main" id="{9881299C-6DC6-4D98-9F24-BFAC7398103F}"/>
              </a:ext>
            </a:extLst>
          </p:cNvPr>
          <p:cNvGrpSpPr/>
          <p:nvPr/>
        </p:nvGrpSpPr>
        <p:grpSpPr>
          <a:xfrm>
            <a:off x="1101648" y="1239757"/>
            <a:ext cx="1475711" cy="292902"/>
            <a:chOff x="1891009" y="1203216"/>
            <a:chExt cx="1475711" cy="292902"/>
          </a:xfrm>
        </p:grpSpPr>
        <p:grpSp>
          <p:nvGrpSpPr>
            <p:cNvPr id="177" name="群組 176">
              <a:extLst>
                <a:ext uri="{FF2B5EF4-FFF2-40B4-BE49-F238E27FC236}">
                  <a16:creationId xmlns:a16="http://schemas.microsoft.com/office/drawing/2014/main" id="{EC18BBF5-A43F-4DCC-B985-9DEC948D8197}"/>
                </a:ext>
              </a:extLst>
            </p:cNvPr>
            <p:cNvGrpSpPr/>
            <p:nvPr/>
          </p:nvGrpSpPr>
          <p:grpSpPr>
            <a:xfrm>
              <a:off x="1891009" y="1203216"/>
              <a:ext cx="1427373" cy="292902"/>
              <a:chOff x="7722259" y="2009638"/>
              <a:chExt cx="1427373" cy="292902"/>
            </a:xfrm>
          </p:grpSpPr>
          <p:sp>
            <p:nvSpPr>
              <p:cNvPr id="179" name="矩形: 圓角 178">
                <a:extLst>
                  <a:ext uri="{FF2B5EF4-FFF2-40B4-BE49-F238E27FC236}">
                    <a16:creationId xmlns:a16="http://schemas.microsoft.com/office/drawing/2014/main" id="{3E1A33A6-ED0B-4EB0-AE8B-611A5799D383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1317275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80" name="群組 179">
                <a:extLst>
                  <a:ext uri="{FF2B5EF4-FFF2-40B4-BE49-F238E27FC236}">
                    <a16:creationId xmlns:a16="http://schemas.microsoft.com/office/drawing/2014/main" id="{69FE3D34-B549-4736-B8F7-A5CABD548F12}"/>
                  </a:ext>
                </a:extLst>
              </p:cNvPr>
              <p:cNvGrpSpPr/>
              <p:nvPr/>
            </p:nvGrpSpPr>
            <p:grpSpPr>
              <a:xfrm>
                <a:off x="7722259" y="2025541"/>
                <a:ext cx="252000" cy="276999"/>
                <a:chOff x="7482989" y="1877635"/>
                <a:chExt cx="252000" cy="276999"/>
              </a:xfrm>
            </p:grpSpPr>
            <p:sp>
              <p:nvSpPr>
                <p:cNvPr id="181" name="橢圓 180">
                  <a:extLst>
                    <a:ext uri="{FF2B5EF4-FFF2-40B4-BE49-F238E27FC236}">
                      <a16:creationId xmlns:a16="http://schemas.microsoft.com/office/drawing/2014/main" id="{7113EFE0-485F-4E6B-92C0-68B200DDE14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82" name="文字方塊 181">
                  <a:extLst>
                    <a:ext uri="{FF2B5EF4-FFF2-40B4-BE49-F238E27FC236}">
                      <a16:creationId xmlns:a16="http://schemas.microsoft.com/office/drawing/2014/main" id="{8C5C86F4-A404-446A-B080-23F4F08C5697}"/>
                    </a:ext>
                  </a:extLst>
                </p:cNvPr>
                <p:cNvSpPr txBox="1"/>
                <p:nvPr/>
              </p:nvSpPr>
              <p:spPr>
                <a:xfrm>
                  <a:off x="7496160" y="1877635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4</a:t>
                  </a:r>
                </a:p>
              </p:txBody>
            </p:sp>
          </p:grpSp>
        </p:grpSp>
        <p:sp>
          <p:nvSpPr>
            <p:cNvPr id="178" name="文字方塊 177">
              <a:extLst>
                <a:ext uri="{FF2B5EF4-FFF2-40B4-BE49-F238E27FC236}">
                  <a16:creationId xmlns:a16="http://schemas.microsoft.com/office/drawing/2014/main" id="{0D49E94A-558C-4D33-B21C-3274571B28E3}"/>
                </a:ext>
              </a:extLst>
            </p:cNvPr>
            <p:cNvSpPr txBox="1"/>
            <p:nvPr/>
          </p:nvSpPr>
          <p:spPr>
            <a:xfrm>
              <a:off x="2089126" y="1206266"/>
              <a:ext cx="127759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學習後遊戲結束</a:t>
              </a:r>
              <a:endPara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sp>
        <p:nvSpPr>
          <p:cNvPr id="183" name="文字方塊 182">
            <a:extLst>
              <a:ext uri="{FF2B5EF4-FFF2-40B4-BE49-F238E27FC236}">
                <a16:creationId xmlns:a16="http://schemas.microsoft.com/office/drawing/2014/main" id="{5D401FB1-E656-4A2B-BFDA-F4BEAC9DE666}"/>
              </a:ext>
            </a:extLst>
          </p:cNvPr>
          <p:cNvSpPr txBox="1"/>
          <p:nvPr/>
        </p:nvSpPr>
        <p:spPr>
          <a:xfrm>
            <a:off x="6136981" y="5235147"/>
            <a:ext cx="180512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00B050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甚麼潛在總</a:t>
            </a:r>
            <a:r>
              <a:rPr lang="en-US" altLang="zh-TW" sz="1200" b="1" dirty="0">
                <a:solidFill>
                  <a:srgbClr val="00B050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  <a:r>
              <a:rPr lang="zh-TW" altLang="en-US" sz="1200" b="1" dirty="0">
                <a:solidFill>
                  <a:srgbClr val="00B050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，</a:t>
            </a:r>
            <a:endParaRPr lang="en-US" altLang="zh-TW" sz="1200" b="1" dirty="0">
              <a:solidFill>
                <a:srgbClr val="00B050"/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r>
              <a:rPr lang="zh-TW" altLang="en-US" sz="1200" b="1" dirty="0">
                <a:solidFill>
                  <a:srgbClr val="00B050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根本跟</a:t>
            </a:r>
            <a:r>
              <a:rPr lang="en-US" altLang="zh-TW" sz="1200" b="1" dirty="0">
                <a:solidFill>
                  <a:srgbClr val="00B050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  <a:r>
              <a:rPr lang="zh-TW" altLang="en-US" sz="1200" b="1" dirty="0">
                <a:solidFill>
                  <a:srgbClr val="00B050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一樣啊！</a:t>
            </a:r>
            <a:endParaRPr lang="en-US" altLang="zh-TW" sz="1200" b="1" dirty="0">
              <a:solidFill>
                <a:srgbClr val="00B050"/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84" name="文字方塊 183">
            <a:extLst>
              <a:ext uri="{FF2B5EF4-FFF2-40B4-BE49-F238E27FC236}">
                <a16:creationId xmlns:a16="http://schemas.microsoft.com/office/drawing/2014/main" id="{3E026336-F7FC-4860-B196-1E73D8FB4808}"/>
              </a:ext>
            </a:extLst>
          </p:cNvPr>
          <p:cNvSpPr txBox="1"/>
          <p:nvPr/>
        </p:nvSpPr>
        <p:spPr>
          <a:xfrm>
            <a:off x="2880896" y="3830725"/>
            <a:ext cx="446804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結束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5859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E69341A7-E3C3-4960-8666-85403619BF0A}"/>
                  </a:ext>
                </a:extLst>
              </p:cNvPr>
              <p:cNvSpPr txBox="1"/>
              <p:nvPr/>
            </p:nvSpPr>
            <p:spPr>
              <a:xfrm>
                <a:off x="7262075" y="4896593"/>
                <a:ext cx="238631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58" name="文字方塊 157">
                <a:extLst>
                  <a:ext uri="{FF2B5EF4-FFF2-40B4-BE49-F238E27FC236}">
                    <a16:creationId xmlns:a16="http://schemas.microsoft.com/office/drawing/2014/main" id="{E69341A7-E3C3-4960-8666-85403619BF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2075" y="4896593"/>
                <a:ext cx="238631" cy="338554"/>
              </a:xfrm>
              <a:prstGeom prst="rect">
                <a:avLst/>
              </a:prstGeom>
              <a:blipFill>
                <a:blip r:embed="rId3"/>
                <a:stretch>
                  <a:fillRect l="-10256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群組 20">
            <a:extLst>
              <a:ext uri="{FF2B5EF4-FFF2-40B4-BE49-F238E27FC236}">
                <a16:creationId xmlns:a16="http://schemas.microsoft.com/office/drawing/2014/main" id="{7A029ED6-3081-482F-B753-0E669A75BCFA}"/>
              </a:ext>
            </a:extLst>
          </p:cNvPr>
          <p:cNvGrpSpPr/>
          <p:nvPr/>
        </p:nvGrpSpPr>
        <p:grpSpPr>
          <a:xfrm>
            <a:off x="6028627" y="4363431"/>
            <a:ext cx="1429983" cy="840938"/>
            <a:chOff x="6021803" y="4363431"/>
            <a:chExt cx="1429983" cy="840938"/>
          </a:xfrm>
        </p:grpSpPr>
        <p:sp>
          <p:nvSpPr>
            <p:cNvPr id="157" name="文字方塊 156">
              <a:extLst>
                <a:ext uri="{FF2B5EF4-FFF2-40B4-BE49-F238E27FC236}">
                  <a16:creationId xmlns:a16="http://schemas.microsoft.com/office/drawing/2014/main" id="{3DA12F69-BE45-47AB-AE2B-C75B862C9470}"/>
                </a:ext>
              </a:extLst>
            </p:cNvPr>
            <p:cNvSpPr txBox="1"/>
            <p:nvPr/>
          </p:nvSpPr>
          <p:spPr>
            <a:xfrm>
              <a:off x="6021803" y="4363431"/>
              <a:ext cx="1429983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(5-5, </a:t>
              </a:r>
              <a:r>
                <a:rPr lang="zh-TW" altLang="en-US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下</a:t>
              </a:r>
              <a:r>
                <a:rPr lang="en-US" altLang="zh-TW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)</a:t>
              </a:r>
            </a:p>
            <a:p>
              <a:pPr algn="ctr"/>
              <a:r>
                <a:rPr lang="zh-TW" altLang="en-US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新</a:t>
              </a:r>
              <a:r>
                <a:rPr lang="en-US" altLang="zh-TW" sz="1200" b="1" dirty="0">
                  <a:solidFill>
                    <a:srgbClr val="00B05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Q-Table Reward</a:t>
              </a:r>
            </a:p>
          </p:txBody>
        </p:sp>
        <p:sp>
          <p:nvSpPr>
            <p:cNvPr id="159" name="文字方塊 158">
              <a:extLst>
                <a:ext uri="{FF2B5EF4-FFF2-40B4-BE49-F238E27FC236}">
                  <a16:creationId xmlns:a16="http://schemas.microsoft.com/office/drawing/2014/main" id="{454C9A49-0367-4930-A26F-96A792081858}"/>
                </a:ext>
              </a:extLst>
            </p:cNvPr>
            <p:cNvSpPr txBox="1"/>
            <p:nvPr/>
          </p:nvSpPr>
          <p:spPr>
            <a:xfrm>
              <a:off x="6413206" y="4927370"/>
              <a:ext cx="658645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b="1" dirty="0">
                  <a:solidFill>
                    <a:srgbClr val="00B050"/>
                  </a:solidFill>
                  <a:latin typeface="+mj-lt"/>
                  <a:ea typeface="微軟正黑體" panose="020B0604030504040204" pitchFamily="34" charset="-120"/>
                </a:rPr>
                <a:t>0.0009</a:t>
              </a:r>
            </a:p>
          </p:txBody>
        </p:sp>
      </p:grpSp>
      <p:sp>
        <p:nvSpPr>
          <p:cNvPr id="175" name="文字方塊 174">
            <a:extLst>
              <a:ext uri="{FF2B5EF4-FFF2-40B4-BE49-F238E27FC236}">
                <a16:creationId xmlns:a16="http://schemas.microsoft.com/office/drawing/2014/main" id="{877C5B5F-1A2B-4244-A24E-BF13731A2C96}"/>
              </a:ext>
            </a:extLst>
          </p:cNvPr>
          <p:cNvSpPr txBox="1"/>
          <p:nvPr/>
        </p:nvSpPr>
        <p:spPr>
          <a:xfrm>
            <a:off x="7496322" y="4369976"/>
            <a:ext cx="115706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(5-5,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下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Q-Table Reward</a:t>
            </a:r>
          </a:p>
        </p:txBody>
      </p:sp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3.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Q-Learning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F6DFA44-0424-4975-AB56-B5C0B0A49868}"/>
              </a:ext>
            </a:extLst>
          </p:cNvPr>
          <p:cNvSpPr txBox="1"/>
          <p:nvPr/>
        </p:nvSpPr>
        <p:spPr>
          <a:xfrm>
            <a:off x="2866824" y="1067705"/>
            <a:ext cx="632169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Actor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575FC81-CB4F-40FC-AABF-176BD3C0FCDC}"/>
              </a:ext>
            </a:extLst>
          </p:cNvPr>
          <p:cNvSpPr txBox="1"/>
          <p:nvPr/>
        </p:nvSpPr>
        <p:spPr>
          <a:xfrm>
            <a:off x="5549440" y="2529119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3206C77-69BE-4E11-BF22-D6044C4E2C6F}"/>
              </a:ext>
            </a:extLst>
          </p:cNvPr>
          <p:cNvSpPr txBox="1"/>
          <p:nvPr/>
        </p:nvSpPr>
        <p:spPr>
          <a:xfrm>
            <a:off x="2577359" y="4461855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09265A5-DD54-4E5E-A8E0-8D3B1D441F81}"/>
              </a:ext>
            </a:extLst>
          </p:cNvPr>
          <p:cNvSpPr txBox="1"/>
          <p:nvPr/>
        </p:nvSpPr>
        <p:spPr>
          <a:xfrm>
            <a:off x="560532" y="2500555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1BCD76B-2919-4530-AFD3-BA8BBC69940F}"/>
              </a:ext>
            </a:extLst>
          </p:cNvPr>
          <p:cNvSpPr txBox="1"/>
          <p:nvPr/>
        </p:nvSpPr>
        <p:spPr>
          <a:xfrm>
            <a:off x="2717645" y="3089504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E26B6C8-DBB2-4934-893C-A6B1054A2F3B}"/>
              </a:ext>
            </a:extLst>
          </p:cNvPr>
          <p:cNvSpPr txBox="1"/>
          <p:nvPr/>
        </p:nvSpPr>
        <p:spPr>
          <a:xfrm>
            <a:off x="2091102" y="1378752"/>
            <a:ext cx="218361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</a:t>
            </a:r>
            <a:r>
              <a:rPr lang="en-US" altLang="zh-TW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Tabel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818B0DED-444B-4780-9D1A-D76685FD1639}"/>
              </a:ext>
            </a:extLst>
          </p:cNvPr>
          <p:cNvSpPr txBox="1"/>
          <p:nvPr/>
        </p:nvSpPr>
        <p:spPr>
          <a:xfrm>
            <a:off x="357450" y="2792223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格子座標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C3CAA621-6E12-43FC-920D-51D137F7D869}"/>
              </a:ext>
            </a:extLst>
          </p:cNvPr>
          <p:cNvGrpSpPr/>
          <p:nvPr/>
        </p:nvGrpSpPr>
        <p:grpSpPr>
          <a:xfrm>
            <a:off x="4380677" y="1971969"/>
            <a:ext cx="1735969" cy="504000"/>
            <a:chOff x="7360106" y="1712103"/>
            <a:chExt cx="1735969" cy="504000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9BB03359-205A-4D7A-8853-EE7A63590795}"/>
                </a:ext>
              </a:extLst>
            </p:cNvPr>
            <p:cNvSpPr/>
            <p:nvPr/>
          </p:nvSpPr>
          <p:spPr>
            <a:xfrm>
              <a:off x="7360106" y="1714673"/>
              <a:ext cx="1656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8" name="箭號: 向右 47">
              <a:extLst>
                <a:ext uri="{FF2B5EF4-FFF2-40B4-BE49-F238E27FC236}">
                  <a16:creationId xmlns:a16="http://schemas.microsoft.com/office/drawing/2014/main" id="{AFAFE95F-5B8A-4DA4-85FF-36C7D9712174}"/>
                </a:ext>
              </a:extLst>
            </p:cNvPr>
            <p:cNvSpPr/>
            <p:nvPr/>
          </p:nvSpPr>
          <p:spPr>
            <a:xfrm rot="16200000" flipH="1">
              <a:off x="8780034" y="1900062"/>
              <a:ext cx="50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CEDE3291-0C95-4C9B-8ADA-FCB542EE229B}"/>
              </a:ext>
            </a:extLst>
          </p:cNvPr>
          <p:cNvGrpSpPr/>
          <p:nvPr/>
        </p:nvGrpSpPr>
        <p:grpSpPr>
          <a:xfrm rot="5400000">
            <a:off x="4319140" y="4190566"/>
            <a:ext cx="1610816" cy="1961904"/>
            <a:chOff x="7886657" y="1714673"/>
            <a:chExt cx="1610816" cy="1961904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ED7740D0-0FC3-4269-84A3-0DCEB987FFC7}"/>
                </a:ext>
              </a:extLst>
            </p:cNvPr>
            <p:cNvSpPr/>
            <p:nvPr/>
          </p:nvSpPr>
          <p:spPr>
            <a:xfrm>
              <a:off x="7886657" y="1714673"/>
              <a:ext cx="158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1" name="箭號: 向右 50">
              <a:extLst>
                <a:ext uri="{FF2B5EF4-FFF2-40B4-BE49-F238E27FC236}">
                  <a16:creationId xmlns:a16="http://schemas.microsoft.com/office/drawing/2014/main" id="{84722DA0-3702-41F7-B326-2AA5033D4879}"/>
                </a:ext>
              </a:extLst>
            </p:cNvPr>
            <p:cNvSpPr/>
            <p:nvPr/>
          </p:nvSpPr>
          <p:spPr>
            <a:xfrm rot="16200000" flipH="1">
              <a:off x="8461432" y="2640536"/>
              <a:ext cx="194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339A35F7-9D75-4D9F-9C86-C1C63D177A4B}"/>
              </a:ext>
            </a:extLst>
          </p:cNvPr>
          <p:cNvGrpSpPr/>
          <p:nvPr/>
        </p:nvGrpSpPr>
        <p:grpSpPr>
          <a:xfrm rot="10800000">
            <a:off x="926562" y="5141689"/>
            <a:ext cx="1198129" cy="835778"/>
            <a:chOff x="8696911" y="1714673"/>
            <a:chExt cx="1198129" cy="835778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6F6CAB5-CCE1-4603-977D-59E77C7E3B2A}"/>
                </a:ext>
              </a:extLst>
            </p:cNvPr>
            <p:cNvSpPr/>
            <p:nvPr/>
          </p:nvSpPr>
          <p:spPr>
            <a:xfrm>
              <a:off x="8696911" y="1714673"/>
              <a:ext cx="115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4" name="箭號: 向右 53">
              <a:extLst>
                <a:ext uri="{FF2B5EF4-FFF2-40B4-BE49-F238E27FC236}">
                  <a16:creationId xmlns:a16="http://schemas.microsoft.com/office/drawing/2014/main" id="{A4BA84BB-D203-4C63-96E4-0B43D04FF9BE}"/>
                </a:ext>
              </a:extLst>
            </p:cNvPr>
            <p:cNvSpPr/>
            <p:nvPr/>
          </p:nvSpPr>
          <p:spPr>
            <a:xfrm rot="16200000" flipH="1">
              <a:off x="9416999" y="2072410"/>
              <a:ext cx="82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5" name="群組 54">
            <a:extLst>
              <a:ext uri="{FF2B5EF4-FFF2-40B4-BE49-F238E27FC236}">
                <a16:creationId xmlns:a16="http://schemas.microsoft.com/office/drawing/2014/main" id="{62D9161F-C6A0-43C7-A671-8AC6A19E6DC3}"/>
              </a:ext>
            </a:extLst>
          </p:cNvPr>
          <p:cNvGrpSpPr/>
          <p:nvPr/>
        </p:nvGrpSpPr>
        <p:grpSpPr>
          <a:xfrm rot="16200000">
            <a:off x="1231303" y="1598336"/>
            <a:ext cx="455563" cy="1196065"/>
            <a:chOff x="9212767" y="1714688"/>
            <a:chExt cx="455563" cy="1196065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26AD133E-3AA0-43F0-BEC1-EC2728EF4845}"/>
                </a:ext>
              </a:extLst>
            </p:cNvPr>
            <p:cNvSpPr/>
            <p:nvPr/>
          </p:nvSpPr>
          <p:spPr>
            <a:xfrm>
              <a:off x="9212767" y="1714688"/>
              <a:ext cx="43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7" name="箭號: 向右 56">
              <a:extLst>
                <a:ext uri="{FF2B5EF4-FFF2-40B4-BE49-F238E27FC236}">
                  <a16:creationId xmlns:a16="http://schemas.microsoft.com/office/drawing/2014/main" id="{F23F3BA1-ED48-4250-8176-99E1F6012018}"/>
                </a:ext>
              </a:extLst>
            </p:cNvPr>
            <p:cNvSpPr/>
            <p:nvPr/>
          </p:nvSpPr>
          <p:spPr>
            <a:xfrm rot="16200000" flipH="1">
              <a:off x="9010289" y="2252712"/>
              <a:ext cx="118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58" name="箭號: 向右 57">
            <a:extLst>
              <a:ext uri="{FF2B5EF4-FFF2-40B4-BE49-F238E27FC236}">
                <a16:creationId xmlns:a16="http://schemas.microsoft.com/office/drawing/2014/main" id="{95AEB8A6-0D43-4C83-ADF5-C1C6972C6434}"/>
              </a:ext>
            </a:extLst>
          </p:cNvPr>
          <p:cNvSpPr/>
          <p:nvPr/>
        </p:nvSpPr>
        <p:spPr>
          <a:xfrm rot="5400000" flipH="1">
            <a:off x="2967025" y="4199814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箭號: 向右 58">
            <a:extLst>
              <a:ext uri="{FF2B5EF4-FFF2-40B4-BE49-F238E27FC236}">
                <a16:creationId xmlns:a16="http://schemas.microsoft.com/office/drawing/2014/main" id="{356F9DF1-0640-4C0B-BB2D-2E5E38BECEFC}"/>
              </a:ext>
            </a:extLst>
          </p:cNvPr>
          <p:cNvSpPr/>
          <p:nvPr/>
        </p:nvSpPr>
        <p:spPr>
          <a:xfrm rot="5400000" flipH="1">
            <a:off x="2944991" y="2818998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CDC61F6A-C86A-4E5D-B6C9-0A12C81A0700}"/>
              </a:ext>
            </a:extLst>
          </p:cNvPr>
          <p:cNvSpPr txBox="1"/>
          <p:nvPr/>
        </p:nvSpPr>
        <p:spPr>
          <a:xfrm>
            <a:off x="7523603" y="1145851"/>
            <a:ext cx="3410629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( 5-5, 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右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得到新的資訊！開始學習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1" name="群組 60">
            <a:extLst>
              <a:ext uri="{FF2B5EF4-FFF2-40B4-BE49-F238E27FC236}">
                <a16:creationId xmlns:a16="http://schemas.microsoft.com/office/drawing/2014/main" id="{2290FF06-DF06-4CD1-9D5B-ECEE13F569D6}"/>
              </a:ext>
            </a:extLst>
          </p:cNvPr>
          <p:cNvGrpSpPr/>
          <p:nvPr/>
        </p:nvGrpSpPr>
        <p:grpSpPr>
          <a:xfrm>
            <a:off x="4380679" y="1542772"/>
            <a:ext cx="1724823" cy="292902"/>
            <a:chOff x="7722259" y="2009638"/>
            <a:chExt cx="2126462" cy="292902"/>
          </a:xfrm>
        </p:grpSpPr>
        <p:sp>
          <p:nvSpPr>
            <p:cNvPr id="62" name="矩形: 圓角 61">
              <a:extLst>
                <a:ext uri="{FF2B5EF4-FFF2-40B4-BE49-F238E27FC236}">
                  <a16:creationId xmlns:a16="http://schemas.microsoft.com/office/drawing/2014/main" id="{BFB5BAD0-11DD-422C-8591-F220748943D8}"/>
                </a:ext>
              </a:extLst>
            </p:cNvPr>
            <p:cNvSpPr/>
            <p:nvPr/>
          </p:nvSpPr>
          <p:spPr>
            <a:xfrm>
              <a:off x="7832357" y="2009638"/>
              <a:ext cx="2016364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63" name="群組 62">
              <a:extLst>
                <a:ext uri="{FF2B5EF4-FFF2-40B4-BE49-F238E27FC236}">
                  <a16:creationId xmlns:a16="http://schemas.microsoft.com/office/drawing/2014/main" id="{0A38354B-98D4-44C2-AD5A-6C2BD4EF00C5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74" name="橢圓 73">
                <a:extLst>
                  <a:ext uri="{FF2B5EF4-FFF2-40B4-BE49-F238E27FC236}">
                    <a16:creationId xmlns:a16="http://schemas.microsoft.com/office/drawing/2014/main" id="{AA10A0C6-2337-4074-8466-99999A9E676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8" name="文字方塊 77">
                <a:extLst>
                  <a:ext uri="{FF2B5EF4-FFF2-40B4-BE49-F238E27FC236}">
                    <a16:creationId xmlns:a16="http://schemas.microsoft.com/office/drawing/2014/main" id="{69C758E6-01A3-4913-B5A8-9160631FF8E4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</a:t>
                </a:r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9" name="文字方塊 78">
                <a:extLst>
                  <a:ext uri="{FF2B5EF4-FFF2-40B4-BE49-F238E27FC236}">
                    <a16:creationId xmlns:a16="http://schemas.microsoft.com/office/drawing/2014/main" id="{521ECE51-8E7B-4BB7-8459-DC3C5DFA69BC}"/>
                  </a:ext>
                </a:extLst>
              </p:cNvPr>
              <p:cNvSpPr txBox="1"/>
              <p:nvPr/>
            </p:nvSpPr>
            <p:spPr>
              <a:xfrm>
                <a:off x="4469982" y="1538428"/>
                <a:ext cx="169795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5-5</a:t>
                </a:r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隨機輸出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下</a:t>
                </a:r>
                <a:endPara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79" name="文字方塊 78">
                <a:extLst>
                  <a:ext uri="{FF2B5EF4-FFF2-40B4-BE49-F238E27FC236}">
                    <a16:creationId xmlns:a16="http://schemas.microsoft.com/office/drawing/2014/main" id="{521ECE51-8E7B-4BB7-8459-DC3C5DFA69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9982" y="1538428"/>
                <a:ext cx="1697952" cy="276999"/>
              </a:xfrm>
              <a:prstGeom prst="rect">
                <a:avLst/>
              </a:prstGeom>
              <a:blipFill>
                <a:blip r:embed="rId4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群組 15">
            <a:extLst>
              <a:ext uri="{FF2B5EF4-FFF2-40B4-BE49-F238E27FC236}">
                <a16:creationId xmlns:a16="http://schemas.microsoft.com/office/drawing/2014/main" id="{1D940010-A8C6-4EEF-8B8B-24850FC28BD8}"/>
              </a:ext>
            </a:extLst>
          </p:cNvPr>
          <p:cNvGrpSpPr/>
          <p:nvPr/>
        </p:nvGrpSpPr>
        <p:grpSpPr>
          <a:xfrm>
            <a:off x="3339680" y="2774895"/>
            <a:ext cx="662497" cy="292902"/>
            <a:chOff x="3339680" y="2774895"/>
            <a:chExt cx="662497" cy="292902"/>
          </a:xfrm>
        </p:grpSpPr>
        <p:grpSp>
          <p:nvGrpSpPr>
            <p:cNvPr id="82" name="群組 81">
              <a:extLst>
                <a:ext uri="{FF2B5EF4-FFF2-40B4-BE49-F238E27FC236}">
                  <a16:creationId xmlns:a16="http://schemas.microsoft.com/office/drawing/2014/main" id="{697FD843-9B7A-4595-93D8-9F3804D2AE54}"/>
                </a:ext>
              </a:extLst>
            </p:cNvPr>
            <p:cNvGrpSpPr/>
            <p:nvPr/>
          </p:nvGrpSpPr>
          <p:grpSpPr>
            <a:xfrm>
              <a:off x="3339680" y="2774895"/>
              <a:ext cx="662497" cy="292902"/>
              <a:chOff x="7722259" y="2009638"/>
              <a:chExt cx="662497" cy="292902"/>
            </a:xfrm>
          </p:grpSpPr>
          <p:sp>
            <p:nvSpPr>
              <p:cNvPr id="83" name="矩形: 圓角 82">
                <a:extLst>
                  <a:ext uri="{FF2B5EF4-FFF2-40B4-BE49-F238E27FC236}">
                    <a16:creationId xmlns:a16="http://schemas.microsoft.com/office/drawing/2014/main" id="{A97F08F8-1BA1-4391-815F-80C20FA49928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552399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84" name="群組 83">
                <a:extLst>
                  <a:ext uri="{FF2B5EF4-FFF2-40B4-BE49-F238E27FC236}">
                    <a16:creationId xmlns:a16="http://schemas.microsoft.com/office/drawing/2014/main" id="{FEB9BC99-AE48-4782-9693-FFD0A38577B3}"/>
                  </a:ext>
                </a:extLst>
              </p:cNvPr>
              <p:cNvGrpSpPr/>
              <p:nvPr/>
            </p:nvGrpSpPr>
            <p:grpSpPr>
              <a:xfrm>
                <a:off x="7722259" y="2025541"/>
                <a:ext cx="252000" cy="276999"/>
                <a:chOff x="7482989" y="1877635"/>
                <a:chExt cx="252000" cy="276999"/>
              </a:xfrm>
            </p:grpSpPr>
            <p:sp>
              <p:nvSpPr>
                <p:cNvPr id="86" name="橢圓 85">
                  <a:extLst>
                    <a:ext uri="{FF2B5EF4-FFF2-40B4-BE49-F238E27FC236}">
                      <a16:creationId xmlns:a16="http://schemas.microsoft.com/office/drawing/2014/main" id="{B99048F4-1415-4E75-B040-0A314931458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7DDC984D-9399-4E84-941A-5BF9E76E5E3B}"/>
                    </a:ext>
                  </a:extLst>
                </p:cNvPr>
                <p:cNvSpPr txBox="1"/>
                <p:nvPr/>
              </p:nvSpPr>
              <p:spPr>
                <a:xfrm>
                  <a:off x="7496160" y="1877635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3</a:t>
                  </a:r>
                </a:p>
              </p:txBody>
            </p:sp>
          </p:grpSp>
        </p:grpSp>
        <p:sp>
          <p:nvSpPr>
            <p:cNvPr id="93" name="文字方塊 92">
              <a:extLst>
                <a:ext uri="{FF2B5EF4-FFF2-40B4-BE49-F238E27FC236}">
                  <a16:creationId xmlns:a16="http://schemas.microsoft.com/office/drawing/2014/main" id="{A72A07B8-1457-4BD0-9AD9-25B339CFCCDF}"/>
                </a:ext>
              </a:extLst>
            </p:cNvPr>
            <p:cNvSpPr txBox="1"/>
            <p:nvPr/>
          </p:nvSpPr>
          <p:spPr>
            <a:xfrm>
              <a:off x="3560181" y="2777945"/>
              <a:ext cx="415046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+0</a:t>
              </a:r>
            </a:p>
          </p:txBody>
        </p:sp>
      </p:grpSp>
      <p:grpSp>
        <p:nvGrpSpPr>
          <p:cNvPr id="2" name="群組 1">
            <a:extLst>
              <a:ext uri="{FF2B5EF4-FFF2-40B4-BE49-F238E27FC236}">
                <a16:creationId xmlns:a16="http://schemas.microsoft.com/office/drawing/2014/main" id="{120F70F8-19FA-4850-8883-FF07B3A24BB1}"/>
              </a:ext>
            </a:extLst>
          </p:cNvPr>
          <p:cNvGrpSpPr/>
          <p:nvPr/>
        </p:nvGrpSpPr>
        <p:grpSpPr>
          <a:xfrm>
            <a:off x="1392945" y="2767733"/>
            <a:ext cx="664173" cy="292902"/>
            <a:chOff x="1464563" y="2745944"/>
            <a:chExt cx="664173" cy="292902"/>
          </a:xfrm>
        </p:grpSpPr>
        <p:grpSp>
          <p:nvGrpSpPr>
            <p:cNvPr id="94" name="群組 93">
              <a:extLst>
                <a:ext uri="{FF2B5EF4-FFF2-40B4-BE49-F238E27FC236}">
                  <a16:creationId xmlns:a16="http://schemas.microsoft.com/office/drawing/2014/main" id="{025B9766-D8A8-4B28-B0BE-9681A0610989}"/>
                </a:ext>
              </a:extLst>
            </p:cNvPr>
            <p:cNvGrpSpPr/>
            <p:nvPr/>
          </p:nvGrpSpPr>
          <p:grpSpPr>
            <a:xfrm>
              <a:off x="1464563" y="2745944"/>
              <a:ext cx="664173" cy="292902"/>
              <a:chOff x="7722259" y="2009638"/>
              <a:chExt cx="664173" cy="292902"/>
            </a:xfrm>
          </p:grpSpPr>
          <p:sp>
            <p:nvSpPr>
              <p:cNvPr id="95" name="矩形: 圓角 94">
                <a:extLst>
                  <a:ext uri="{FF2B5EF4-FFF2-40B4-BE49-F238E27FC236}">
                    <a16:creationId xmlns:a16="http://schemas.microsoft.com/office/drawing/2014/main" id="{C0F6AE29-20C7-4722-9723-8BCC0D9E1F48}"/>
                  </a:ext>
                </a:extLst>
              </p:cNvPr>
              <p:cNvSpPr/>
              <p:nvPr/>
            </p:nvSpPr>
            <p:spPr>
              <a:xfrm>
                <a:off x="7832358" y="2009638"/>
                <a:ext cx="554074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97" name="群組 96">
                <a:extLst>
                  <a:ext uri="{FF2B5EF4-FFF2-40B4-BE49-F238E27FC236}">
                    <a16:creationId xmlns:a16="http://schemas.microsoft.com/office/drawing/2014/main" id="{8911C1FF-917E-4211-9EDD-847AD54B8E0C}"/>
                  </a:ext>
                </a:extLst>
              </p:cNvPr>
              <p:cNvGrpSpPr/>
              <p:nvPr/>
            </p:nvGrpSpPr>
            <p:grpSpPr>
              <a:xfrm>
                <a:off x="7722259" y="2025541"/>
                <a:ext cx="252000" cy="276999"/>
                <a:chOff x="7482989" y="1877635"/>
                <a:chExt cx="252000" cy="276999"/>
              </a:xfrm>
            </p:grpSpPr>
            <p:sp>
              <p:nvSpPr>
                <p:cNvPr id="99" name="橢圓 98">
                  <a:extLst>
                    <a:ext uri="{FF2B5EF4-FFF2-40B4-BE49-F238E27FC236}">
                      <a16:creationId xmlns:a16="http://schemas.microsoft.com/office/drawing/2014/main" id="{F169398A-6010-4FCF-B0AF-4773E61B105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13EA77E1-3EB2-45C4-82E8-6423293E641F}"/>
                    </a:ext>
                  </a:extLst>
                </p:cNvPr>
                <p:cNvSpPr txBox="1"/>
                <p:nvPr/>
              </p:nvSpPr>
              <p:spPr>
                <a:xfrm>
                  <a:off x="7496160" y="1877635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3</a:t>
                  </a:r>
                </a:p>
              </p:txBody>
            </p:sp>
          </p:grpSp>
        </p:grpSp>
        <p:sp>
          <p:nvSpPr>
            <p:cNvPr id="102" name="文字方塊 101">
              <a:extLst>
                <a:ext uri="{FF2B5EF4-FFF2-40B4-BE49-F238E27FC236}">
                  <a16:creationId xmlns:a16="http://schemas.microsoft.com/office/drawing/2014/main" id="{A8E04853-C25D-4B5F-BA1E-159329782DA8}"/>
                </a:ext>
              </a:extLst>
            </p:cNvPr>
            <p:cNvSpPr txBox="1"/>
            <p:nvPr/>
          </p:nvSpPr>
          <p:spPr>
            <a:xfrm>
              <a:off x="1685064" y="2748994"/>
              <a:ext cx="428249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6-5</a:t>
              </a:r>
            </a:p>
          </p:txBody>
        </p:sp>
      </p:grpSp>
      <p:grpSp>
        <p:nvGrpSpPr>
          <p:cNvPr id="123" name="群組 122">
            <a:extLst>
              <a:ext uri="{FF2B5EF4-FFF2-40B4-BE49-F238E27FC236}">
                <a16:creationId xmlns:a16="http://schemas.microsoft.com/office/drawing/2014/main" id="{94799B46-6C2E-45F2-BDDB-2CB3866CF7FE}"/>
              </a:ext>
            </a:extLst>
          </p:cNvPr>
          <p:cNvGrpSpPr/>
          <p:nvPr/>
        </p:nvGrpSpPr>
        <p:grpSpPr>
          <a:xfrm>
            <a:off x="4391362" y="5534175"/>
            <a:ext cx="1287756" cy="292902"/>
            <a:chOff x="7722259" y="2009638"/>
            <a:chExt cx="1287756" cy="292902"/>
          </a:xfrm>
        </p:grpSpPr>
        <p:sp>
          <p:nvSpPr>
            <p:cNvPr id="124" name="矩形: 圓角 123">
              <a:extLst>
                <a:ext uri="{FF2B5EF4-FFF2-40B4-BE49-F238E27FC236}">
                  <a16:creationId xmlns:a16="http://schemas.microsoft.com/office/drawing/2014/main" id="{A52DD3F4-0574-4AA0-862D-E58D63A1810C}"/>
                </a:ext>
              </a:extLst>
            </p:cNvPr>
            <p:cNvSpPr/>
            <p:nvPr/>
          </p:nvSpPr>
          <p:spPr>
            <a:xfrm>
              <a:off x="7832356" y="2009638"/>
              <a:ext cx="1177659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25" name="群組 124">
              <a:extLst>
                <a:ext uri="{FF2B5EF4-FFF2-40B4-BE49-F238E27FC236}">
                  <a16:creationId xmlns:a16="http://schemas.microsoft.com/office/drawing/2014/main" id="{01B8CFF3-6CB4-43AF-B40B-6CE8C348A0AB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126" name="橢圓 125">
                <a:extLst>
                  <a:ext uri="{FF2B5EF4-FFF2-40B4-BE49-F238E27FC236}">
                    <a16:creationId xmlns:a16="http://schemas.microsoft.com/office/drawing/2014/main" id="{482DD5F0-65B4-4683-B992-08B6C9A6095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7" name="文字方塊 126">
                <a:extLst>
                  <a:ext uri="{FF2B5EF4-FFF2-40B4-BE49-F238E27FC236}">
                    <a16:creationId xmlns:a16="http://schemas.microsoft.com/office/drawing/2014/main" id="{CF88FF08-AF8B-4D27-877B-8363C20B3699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</a:t>
                </a:r>
              </a:p>
            </p:txBody>
          </p:sp>
        </p:grpSp>
      </p:grpSp>
      <p:sp>
        <p:nvSpPr>
          <p:cNvPr id="128" name="文字方塊 127">
            <a:extLst>
              <a:ext uri="{FF2B5EF4-FFF2-40B4-BE49-F238E27FC236}">
                <a16:creationId xmlns:a16="http://schemas.microsoft.com/office/drawing/2014/main" id="{400C810F-DA4A-4217-BCC8-D43A98828CB5}"/>
              </a:ext>
            </a:extLst>
          </p:cNvPr>
          <p:cNvSpPr txBox="1"/>
          <p:nvPr/>
        </p:nvSpPr>
        <p:spPr>
          <a:xfrm>
            <a:off x="4611863" y="5537225"/>
            <a:ext cx="87957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移動至</a:t>
            </a:r>
            <a:r>
              <a: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6-5</a:t>
            </a:r>
          </a:p>
        </p:txBody>
      </p:sp>
      <p:sp>
        <p:nvSpPr>
          <p:cNvPr id="129" name="文字方塊 128">
            <a:extLst>
              <a:ext uri="{FF2B5EF4-FFF2-40B4-BE49-F238E27FC236}">
                <a16:creationId xmlns:a16="http://schemas.microsoft.com/office/drawing/2014/main" id="{E8CF65A5-AEBC-4A7A-A4A0-868EED4809A4}"/>
              </a:ext>
            </a:extLst>
          </p:cNvPr>
          <p:cNvSpPr txBox="1"/>
          <p:nvPr/>
        </p:nvSpPr>
        <p:spPr>
          <a:xfrm>
            <a:off x="8348058" y="1992150"/>
            <a:ext cx="1289915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(5-5,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下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 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30" name="文字方塊 129">
            <a:extLst>
              <a:ext uri="{FF2B5EF4-FFF2-40B4-BE49-F238E27FC236}">
                <a16:creationId xmlns:a16="http://schemas.microsoft.com/office/drawing/2014/main" id="{062D84DE-B572-4573-A160-BC39B599B921}"/>
              </a:ext>
            </a:extLst>
          </p:cNvPr>
          <p:cNvSpPr txBox="1"/>
          <p:nvPr/>
        </p:nvSpPr>
        <p:spPr>
          <a:xfrm>
            <a:off x="8613648" y="2538909"/>
            <a:ext cx="75873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31" name="文字方塊 130">
            <a:extLst>
              <a:ext uri="{FF2B5EF4-FFF2-40B4-BE49-F238E27FC236}">
                <a16:creationId xmlns:a16="http://schemas.microsoft.com/office/drawing/2014/main" id="{7A38A97C-AB82-4C9B-B962-1C2284EA0922}"/>
              </a:ext>
            </a:extLst>
          </p:cNvPr>
          <p:cNvSpPr txBox="1"/>
          <p:nvPr/>
        </p:nvSpPr>
        <p:spPr>
          <a:xfrm>
            <a:off x="6925769" y="1968587"/>
            <a:ext cx="136201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(5-5,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下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潛在總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32" name="文字方塊 131">
            <a:extLst>
              <a:ext uri="{FF2B5EF4-FFF2-40B4-BE49-F238E27FC236}">
                <a16:creationId xmlns:a16="http://schemas.microsoft.com/office/drawing/2014/main" id="{20CEABF7-C206-4A00-830A-2DD1A32B9D82}"/>
              </a:ext>
            </a:extLst>
          </p:cNvPr>
          <p:cNvSpPr txBox="1"/>
          <p:nvPr/>
        </p:nvSpPr>
        <p:spPr>
          <a:xfrm>
            <a:off x="7227411" y="2524076"/>
            <a:ext cx="75873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0.09</a:t>
            </a:r>
          </a:p>
        </p:txBody>
      </p:sp>
      <p:sp>
        <p:nvSpPr>
          <p:cNvPr id="136" name="文字方塊 135">
            <a:extLst>
              <a:ext uri="{FF2B5EF4-FFF2-40B4-BE49-F238E27FC236}">
                <a16:creationId xmlns:a16="http://schemas.microsoft.com/office/drawing/2014/main" id="{D4EA8BE7-B047-4B5D-A8CF-E98BC23BFD17}"/>
              </a:ext>
            </a:extLst>
          </p:cNvPr>
          <p:cNvSpPr txBox="1"/>
          <p:nvPr/>
        </p:nvSpPr>
        <p:spPr>
          <a:xfrm>
            <a:off x="9687486" y="4369976"/>
            <a:ext cx="112312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(5-5,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下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潛在總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37" name="文字方塊 136">
            <a:extLst>
              <a:ext uri="{FF2B5EF4-FFF2-40B4-BE49-F238E27FC236}">
                <a16:creationId xmlns:a16="http://schemas.microsoft.com/office/drawing/2014/main" id="{40451424-1F93-4830-97F0-97E07076F9AE}"/>
              </a:ext>
            </a:extLst>
          </p:cNvPr>
          <p:cNvSpPr txBox="1"/>
          <p:nvPr/>
        </p:nvSpPr>
        <p:spPr>
          <a:xfrm>
            <a:off x="9938281" y="4970140"/>
            <a:ext cx="62565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0.09</a:t>
            </a:r>
          </a:p>
        </p:txBody>
      </p:sp>
      <p:sp>
        <p:nvSpPr>
          <p:cNvPr id="140" name="文字方塊 139">
            <a:extLst>
              <a:ext uri="{FF2B5EF4-FFF2-40B4-BE49-F238E27FC236}">
                <a16:creationId xmlns:a16="http://schemas.microsoft.com/office/drawing/2014/main" id="{DCB6A32D-08BE-44D4-9037-262FA1BF71F8}"/>
              </a:ext>
            </a:extLst>
          </p:cNvPr>
          <p:cNvSpPr txBox="1"/>
          <p:nvPr/>
        </p:nvSpPr>
        <p:spPr>
          <a:xfrm>
            <a:off x="11353587" y="4941791"/>
            <a:ext cx="38363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42" name="文字方塊 141">
            <a:extLst>
              <a:ext uri="{FF2B5EF4-FFF2-40B4-BE49-F238E27FC236}">
                <a16:creationId xmlns:a16="http://schemas.microsoft.com/office/drawing/2014/main" id="{95B0CAB1-4C6A-41CA-BD9F-4713E07C54C6}"/>
              </a:ext>
            </a:extLst>
          </p:cNvPr>
          <p:cNvSpPr txBox="1"/>
          <p:nvPr/>
        </p:nvSpPr>
        <p:spPr>
          <a:xfrm>
            <a:off x="9748729" y="4895625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</a:t>
            </a:r>
          </a:p>
        </p:txBody>
      </p:sp>
      <p:sp>
        <p:nvSpPr>
          <p:cNvPr id="143" name="文字方塊 142">
            <a:extLst>
              <a:ext uri="{FF2B5EF4-FFF2-40B4-BE49-F238E27FC236}">
                <a16:creationId xmlns:a16="http://schemas.microsoft.com/office/drawing/2014/main" id="{B99E88F7-D40B-4D4B-99F5-DA61DFCA9D92}"/>
              </a:ext>
            </a:extLst>
          </p:cNvPr>
          <p:cNvSpPr txBox="1"/>
          <p:nvPr/>
        </p:nvSpPr>
        <p:spPr>
          <a:xfrm>
            <a:off x="11668116" y="4887214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144" name="文字方塊 143">
            <a:extLst>
              <a:ext uri="{FF2B5EF4-FFF2-40B4-BE49-F238E27FC236}">
                <a16:creationId xmlns:a16="http://schemas.microsoft.com/office/drawing/2014/main" id="{5315EC3F-8A09-4AD6-BAE4-CD95344BF56F}"/>
              </a:ext>
            </a:extLst>
          </p:cNvPr>
          <p:cNvSpPr txBox="1"/>
          <p:nvPr/>
        </p:nvSpPr>
        <p:spPr>
          <a:xfrm>
            <a:off x="8897717" y="4461855"/>
            <a:ext cx="71361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學習率*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5" name="文字方塊 144">
            <a:extLst>
              <a:ext uri="{FF2B5EF4-FFF2-40B4-BE49-F238E27FC236}">
                <a16:creationId xmlns:a16="http://schemas.microsoft.com/office/drawing/2014/main" id="{D3286674-6919-4278-834B-CD4D185ED341}"/>
              </a:ext>
            </a:extLst>
          </p:cNvPr>
          <p:cNvSpPr txBox="1"/>
          <p:nvPr/>
        </p:nvSpPr>
        <p:spPr>
          <a:xfrm>
            <a:off x="7031789" y="6506948"/>
            <a:ext cx="3729229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※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「學習率」請理解為：避免單一嘗試對整體經驗造成劇烈影響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6" name="文字方塊 145">
            <a:extLst>
              <a:ext uri="{FF2B5EF4-FFF2-40B4-BE49-F238E27FC236}">
                <a16:creationId xmlns:a16="http://schemas.microsoft.com/office/drawing/2014/main" id="{8243A4E9-5267-4D3D-9EA0-F236FE9E4837}"/>
              </a:ext>
            </a:extLst>
          </p:cNvPr>
          <p:cNvSpPr txBox="1"/>
          <p:nvPr/>
        </p:nvSpPr>
        <p:spPr>
          <a:xfrm>
            <a:off x="8916922" y="4950591"/>
            <a:ext cx="600078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0.01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38EDA49E-E8BC-40F0-A0D7-3E4E47A42051}"/>
                  </a:ext>
                </a:extLst>
              </p:cNvPr>
              <p:cNvSpPr txBox="1"/>
              <p:nvPr/>
            </p:nvSpPr>
            <p:spPr>
              <a:xfrm>
                <a:off x="9575042" y="4905311"/>
                <a:ext cx="193493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7" name="文字方塊 146">
                <a:extLst>
                  <a:ext uri="{FF2B5EF4-FFF2-40B4-BE49-F238E27FC236}">
                    <a16:creationId xmlns:a16="http://schemas.microsoft.com/office/drawing/2014/main" id="{38EDA49E-E8BC-40F0-A0D7-3E4E47A420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75042" y="4905311"/>
                <a:ext cx="193493" cy="338554"/>
              </a:xfrm>
              <a:prstGeom prst="rect">
                <a:avLst/>
              </a:prstGeom>
              <a:blipFill>
                <a:blip r:embed="rId5"/>
                <a:stretch>
                  <a:fillRect l="-32258" r="-6452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8" name="文字方塊 147">
                <a:extLst>
                  <a:ext uri="{FF2B5EF4-FFF2-40B4-BE49-F238E27FC236}">
                    <a16:creationId xmlns:a16="http://schemas.microsoft.com/office/drawing/2014/main" id="{ECFD8BE7-A73B-4F5F-90DE-1CA8E49CFAC8}"/>
                  </a:ext>
                </a:extLst>
              </p:cNvPr>
              <p:cNvSpPr txBox="1"/>
              <p:nvPr/>
            </p:nvSpPr>
            <p:spPr>
              <a:xfrm>
                <a:off x="10788445" y="4915580"/>
                <a:ext cx="242364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8" name="文字方塊 147">
                <a:extLst>
                  <a:ext uri="{FF2B5EF4-FFF2-40B4-BE49-F238E27FC236}">
                    <a16:creationId xmlns:a16="http://schemas.microsoft.com/office/drawing/2014/main" id="{ECFD8BE7-A73B-4F5F-90DE-1CA8E49CFA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8445" y="4915580"/>
                <a:ext cx="242364" cy="338554"/>
              </a:xfrm>
              <a:prstGeom prst="rect">
                <a:avLst/>
              </a:prstGeom>
              <a:blipFill>
                <a:blip r:embed="rId6"/>
                <a:stretch>
                  <a:fillRect l="-750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9" name="文字方塊 148">
                <a:extLst>
                  <a:ext uri="{FF2B5EF4-FFF2-40B4-BE49-F238E27FC236}">
                    <a16:creationId xmlns:a16="http://schemas.microsoft.com/office/drawing/2014/main" id="{716B9262-4E51-4B65-9F57-EF160D960AA8}"/>
                  </a:ext>
                </a:extLst>
              </p:cNvPr>
              <p:cNvSpPr txBox="1"/>
              <p:nvPr/>
            </p:nvSpPr>
            <p:spPr>
              <a:xfrm>
                <a:off x="8245423" y="2493298"/>
                <a:ext cx="238631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9" name="文字方塊 148">
                <a:extLst>
                  <a:ext uri="{FF2B5EF4-FFF2-40B4-BE49-F238E27FC236}">
                    <a16:creationId xmlns:a16="http://schemas.microsoft.com/office/drawing/2014/main" id="{716B9262-4E51-4B65-9F57-EF160D960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423" y="2493298"/>
                <a:ext cx="238631" cy="338554"/>
              </a:xfrm>
              <a:prstGeom prst="rect">
                <a:avLst/>
              </a:prstGeom>
              <a:blipFill>
                <a:blip r:embed="rId7"/>
                <a:stretch>
                  <a:fillRect l="-1282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0" name="文字方塊 149">
            <a:extLst>
              <a:ext uri="{FF2B5EF4-FFF2-40B4-BE49-F238E27FC236}">
                <a16:creationId xmlns:a16="http://schemas.microsoft.com/office/drawing/2014/main" id="{65FA6E80-FA04-45E0-B94A-6A4A88A160A6}"/>
              </a:ext>
            </a:extLst>
          </p:cNvPr>
          <p:cNvSpPr txBox="1"/>
          <p:nvPr/>
        </p:nvSpPr>
        <p:spPr>
          <a:xfrm>
            <a:off x="8731708" y="4865815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[</a:t>
            </a:r>
          </a:p>
        </p:txBody>
      </p:sp>
      <p:sp>
        <p:nvSpPr>
          <p:cNvPr id="151" name="文字方塊 150">
            <a:extLst>
              <a:ext uri="{FF2B5EF4-FFF2-40B4-BE49-F238E27FC236}">
                <a16:creationId xmlns:a16="http://schemas.microsoft.com/office/drawing/2014/main" id="{F082C70A-203B-4137-87B0-795607216AE7}"/>
              </a:ext>
            </a:extLst>
          </p:cNvPr>
          <p:cNvSpPr txBox="1"/>
          <p:nvPr/>
        </p:nvSpPr>
        <p:spPr>
          <a:xfrm>
            <a:off x="11927659" y="4874808"/>
            <a:ext cx="286455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]</a:t>
            </a:r>
          </a:p>
        </p:txBody>
      </p:sp>
      <p:sp>
        <p:nvSpPr>
          <p:cNvPr id="153" name="文字方塊 152">
            <a:extLst>
              <a:ext uri="{FF2B5EF4-FFF2-40B4-BE49-F238E27FC236}">
                <a16:creationId xmlns:a16="http://schemas.microsoft.com/office/drawing/2014/main" id="{8BE95C69-E57B-4748-B0EF-E7FFAB271A6F}"/>
              </a:ext>
            </a:extLst>
          </p:cNvPr>
          <p:cNvSpPr txBox="1"/>
          <p:nvPr/>
        </p:nvSpPr>
        <p:spPr>
          <a:xfrm>
            <a:off x="7828352" y="4933380"/>
            <a:ext cx="41880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155" name="文字方塊 154">
            <a:extLst>
              <a:ext uri="{FF2B5EF4-FFF2-40B4-BE49-F238E27FC236}">
                <a16:creationId xmlns:a16="http://schemas.microsoft.com/office/drawing/2014/main" id="{FC861AEF-0A38-4762-8244-00F36EBAB26E}"/>
              </a:ext>
            </a:extLst>
          </p:cNvPr>
          <p:cNvSpPr txBox="1"/>
          <p:nvPr/>
        </p:nvSpPr>
        <p:spPr>
          <a:xfrm>
            <a:off x="10921006" y="4363432"/>
            <a:ext cx="115706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(5-5, 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下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Q-Table Reward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6" name="文字方塊 155">
                <a:extLst>
                  <a:ext uri="{FF2B5EF4-FFF2-40B4-BE49-F238E27FC236}">
                    <a16:creationId xmlns:a16="http://schemas.microsoft.com/office/drawing/2014/main" id="{46448595-B9EF-4CB5-A300-728CFAA76992}"/>
                  </a:ext>
                </a:extLst>
              </p:cNvPr>
              <p:cNvSpPr txBox="1"/>
              <p:nvPr/>
            </p:nvSpPr>
            <p:spPr>
              <a:xfrm>
                <a:off x="8412448" y="4921303"/>
                <a:ext cx="193493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56" name="文字方塊 155">
                <a:extLst>
                  <a:ext uri="{FF2B5EF4-FFF2-40B4-BE49-F238E27FC236}">
                    <a16:creationId xmlns:a16="http://schemas.microsoft.com/office/drawing/2014/main" id="{46448595-B9EF-4CB5-A300-728CFAA769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2448" y="4921303"/>
                <a:ext cx="193493" cy="338554"/>
              </a:xfrm>
              <a:prstGeom prst="rect">
                <a:avLst/>
              </a:prstGeom>
              <a:blipFill>
                <a:blip r:embed="rId8"/>
                <a:stretch>
                  <a:fillRect l="-37500" r="-625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群組 11">
            <a:extLst>
              <a:ext uri="{FF2B5EF4-FFF2-40B4-BE49-F238E27FC236}">
                <a16:creationId xmlns:a16="http://schemas.microsoft.com/office/drawing/2014/main" id="{8212B61D-6920-422B-A235-0C0D0256436E}"/>
              </a:ext>
            </a:extLst>
          </p:cNvPr>
          <p:cNvGrpSpPr/>
          <p:nvPr/>
        </p:nvGrpSpPr>
        <p:grpSpPr>
          <a:xfrm>
            <a:off x="9564491" y="1992150"/>
            <a:ext cx="2522499" cy="839702"/>
            <a:chOff x="9564491" y="1992150"/>
            <a:chExt cx="2522499" cy="839702"/>
          </a:xfrm>
        </p:grpSpPr>
        <p:sp>
          <p:nvSpPr>
            <p:cNvPr id="160" name="文字方塊 159">
              <a:extLst>
                <a:ext uri="{FF2B5EF4-FFF2-40B4-BE49-F238E27FC236}">
                  <a16:creationId xmlns:a16="http://schemas.microsoft.com/office/drawing/2014/main" id="{4DB80935-CE12-42DA-A857-AAEDDB66E05D}"/>
                </a:ext>
              </a:extLst>
            </p:cNvPr>
            <p:cNvSpPr txBox="1"/>
            <p:nvPr/>
          </p:nvSpPr>
          <p:spPr>
            <a:xfrm>
              <a:off x="10825956" y="1992150"/>
              <a:ext cx="1261034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(6-5, </a:t>
              </a:r>
              <a:r>
                <a:rPr lang="zh-TW" altLang="en-US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上下右左</a:t>
              </a:r>
              <a:r>
                <a:rPr lang="en-US" altLang="zh-TW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)</a:t>
              </a:r>
            </a:p>
            <a:p>
              <a:pPr algn="ctr"/>
              <a:r>
                <a:rPr lang="zh-TW" altLang="en-US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最大</a:t>
              </a:r>
              <a:r>
                <a:rPr lang="en-US" altLang="zh-TW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Reward</a:t>
              </a:r>
            </a:p>
          </p:txBody>
        </p:sp>
        <p:sp>
          <p:nvSpPr>
            <p:cNvPr id="167" name="文字方塊 166">
              <a:extLst>
                <a:ext uri="{FF2B5EF4-FFF2-40B4-BE49-F238E27FC236}">
                  <a16:creationId xmlns:a16="http://schemas.microsoft.com/office/drawing/2014/main" id="{1A689BEC-1293-4CE4-8046-B395A9F69DA9}"/>
                </a:ext>
              </a:extLst>
            </p:cNvPr>
            <p:cNvSpPr txBox="1"/>
            <p:nvPr/>
          </p:nvSpPr>
          <p:spPr>
            <a:xfrm>
              <a:off x="11055299" y="2532974"/>
              <a:ext cx="75873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+mj-lt"/>
                  <a:ea typeface="微軟正黑體" panose="020B0604030504040204" pitchFamily="34" charset="-120"/>
                </a:rPr>
                <a:t>0.01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8" name="文字方塊 167">
                  <a:extLst>
                    <a:ext uri="{FF2B5EF4-FFF2-40B4-BE49-F238E27FC236}">
                      <a16:creationId xmlns:a16="http://schemas.microsoft.com/office/drawing/2014/main" id="{A4035969-E35B-4321-AD6C-A408E403F62B}"/>
                    </a:ext>
                  </a:extLst>
                </p:cNvPr>
                <p:cNvSpPr txBox="1"/>
                <p:nvPr/>
              </p:nvSpPr>
              <p:spPr>
                <a:xfrm>
                  <a:off x="9564491" y="2475969"/>
                  <a:ext cx="193493" cy="338554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16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en-US" altLang="zh-TW" sz="1600" dirty="0">
                    <a:solidFill>
                      <a:schemeClr val="tx1"/>
                    </a:solidFill>
                    <a:latin typeface="+mj-lt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68" name="文字方塊 167">
                  <a:extLst>
                    <a:ext uri="{FF2B5EF4-FFF2-40B4-BE49-F238E27FC236}">
                      <a16:creationId xmlns:a16="http://schemas.microsoft.com/office/drawing/2014/main" id="{A4035969-E35B-4321-AD6C-A408E403F62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64491" y="2475969"/>
                  <a:ext cx="193493" cy="338554"/>
                </a:xfrm>
                <a:prstGeom prst="rect">
                  <a:avLst/>
                </a:prstGeom>
                <a:blipFill>
                  <a:blip r:embed="rId9"/>
                  <a:stretch>
                    <a:fillRect l="-37500" r="-6250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9" name="文字方塊 168">
                  <a:extLst>
                    <a:ext uri="{FF2B5EF4-FFF2-40B4-BE49-F238E27FC236}">
                      <a16:creationId xmlns:a16="http://schemas.microsoft.com/office/drawing/2014/main" id="{89B7CA19-E05E-4B1D-A0E1-35B3D7892EFA}"/>
                    </a:ext>
                  </a:extLst>
                </p:cNvPr>
                <p:cNvSpPr txBox="1"/>
                <p:nvPr/>
              </p:nvSpPr>
              <p:spPr>
                <a:xfrm>
                  <a:off x="9977853" y="2090445"/>
                  <a:ext cx="783165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/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衰減率</a:t>
                  </a:r>
                  <a14:m>
                    <m:oMath xmlns:m="http://schemas.openxmlformats.org/officeDocument/2006/math">
                      <m:r>
                        <a:rPr lang="el-GR" altLang="zh-TW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</m:oMath>
                  </a14:m>
                  <a:endParaRPr lang="en-US" altLang="zh-TW" sz="1200" dirty="0">
                    <a:solidFill>
                      <a:schemeClr val="tx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69" name="文字方塊 168">
                  <a:extLst>
                    <a:ext uri="{FF2B5EF4-FFF2-40B4-BE49-F238E27FC236}">
                      <a16:creationId xmlns:a16="http://schemas.microsoft.com/office/drawing/2014/main" id="{89B7CA19-E05E-4B1D-A0E1-35B3D7892E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77853" y="2090445"/>
                  <a:ext cx="783165" cy="276999"/>
                </a:xfrm>
                <a:prstGeom prst="rect">
                  <a:avLst/>
                </a:prstGeom>
                <a:blipFill>
                  <a:blip r:embed="rId10"/>
                  <a:stretch>
                    <a:fillRect t="-4444" b="-15556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0" name="文字方塊 169">
                  <a:extLst>
                    <a:ext uri="{FF2B5EF4-FFF2-40B4-BE49-F238E27FC236}">
                      <a16:creationId xmlns:a16="http://schemas.microsoft.com/office/drawing/2014/main" id="{4556DD9F-5FB7-4C6D-8037-D120FA8745DD}"/>
                    </a:ext>
                  </a:extLst>
                </p:cNvPr>
                <p:cNvSpPr txBox="1"/>
                <p:nvPr/>
              </p:nvSpPr>
              <p:spPr>
                <a:xfrm>
                  <a:off x="10766994" y="2473986"/>
                  <a:ext cx="193493" cy="338554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16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altLang="zh-TW" sz="1600" dirty="0">
                    <a:solidFill>
                      <a:schemeClr val="tx1"/>
                    </a:solidFill>
                    <a:latin typeface="+mj-lt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70" name="文字方塊 169">
                  <a:extLst>
                    <a:ext uri="{FF2B5EF4-FFF2-40B4-BE49-F238E27FC236}">
                      <a16:creationId xmlns:a16="http://schemas.microsoft.com/office/drawing/2014/main" id="{4556DD9F-5FB7-4C6D-8037-D120FA8745D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66994" y="2473986"/>
                  <a:ext cx="193493" cy="338554"/>
                </a:xfrm>
                <a:prstGeom prst="rect">
                  <a:avLst/>
                </a:prstGeom>
                <a:blipFill>
                  <a:blip r:embed="rId11"/>
                  <a:stretch>
                    <a:fillRect l="-31250" r="-3125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1" name="文字方塊 170">
              <a:extLst>
                <a:ext uri="{FF2B5EF4-FFF2-40B4-BE49-F238E27FC236}">
                  <a16:creationId xmlns:a16="http://schemas.microsoft.com/office/drawing/2014/main" id="{166D0EE1-6FC6-4277-A3AA-F9650EC7B30D}"/>
                </a:ext>
              </a:extLst>
            </p:cNvPr>
            <p:cNvSpPr txBox="1"/>
            <p:nvPr/>
          </p:nvSpPr>
          <p:spPr>
            <a:xfrm>
              <a:off x="10086501" y="2516712"/>
              <a:ext cx="492053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+mj-lt"/>
                  <a:ea typeface="微軟正黑體" panose="020B0604030504040204" pitchFamily="34" charset="-120"/>
                </a:rPr>
                <a:t>0.9</a:t>
              </a:r>
            </a:p>
          </p:txBody>
        </p:sp>
        <p:sp>
          <p:nvSpPr>
            <p:cNvPr id="172" name="文字方塊 171">
              <a:extLst>
                <a:ext uri="{FF2B5EF4-FFF2-40B4-BE49-F238E27FC236}">
                  <a16:creationId xmlns:a16="http://schemas.microsoft.com/office/drawing/2014/main" id="{9FBD01F0-75A1-44C4-BC18-89A78A4D2BDD}"/>
                </a:ext>
              </a:extLst>
            </p:cNvPr>
            <p:cNvSpPr txBox="1"/>
            <p:nvPr/>
          </p:nvSpPr>
          <p:spPr>
            <a:xfrm>
              <a:off x="9849569" y="2433372"/>
              <a:ext cx="286455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(</a:t>
              </a:r>
            </a:p>
          </p:txBody>
        </p:sp>
        <p:sp>
          <p:nvSpPr>
            <p:cNvPr id="173" name="文字方塊 172">
              <a:extLst>
                <a:ext uri="{FF2B5EF4-FFF2-40B4-BE49-F238E27FC236}">
                  <a16:creationId xmlns:a16="http://schemas.microsoft.com/office/drawing/2014/main" id="{CE993158-5E5B-47F0-8A6E-0458A2D18142}"/>
                </a:ext>
              </a:extLst>
            </p:cNvPr>
            <p:cNvSpPr txBox="1"/>
            <p:nvPr/>
          </p:nvSpPr>
          <p:spPr>
            <a:xfrm>
              <a:off x="11633154" y="2462520"/>
              <a:ext cx="286455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)</a:t>
              </a:r>
            </a:p>
          </p:txBody>
        </p: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9565E68B-9F56-4DF6-8175-68C623245D1D}"/>
              </a:ext>
            </a:extLst>
          </p:cNvPr>
          <p:cNvGrpSpPr/>
          <p:nvPr/>
        </p:nvGrpSpPr>
        <p:grpSpPr>
          <a:xfrm>
            <a:off x="2479105" y="4935218"/>
            <a:ext cx="1427922" cy="1620723"/>
            <a:chOff x="2479105" y="4935218"/>
            <a:chExt cx="1427922" cy="1620723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C9E74453-F09B-4A74-94AF-D2D11FCEF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479105" y="4935218"/>
              <a:ext cx="1427922" cy="162072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33" name="矩形 132">
              <a:extLst>
                <a:ext uri="{FF2B5EF4-FFF2-40B4-BE49-F238E27FC236}">
                  <a16:creationId xmlns:a16="http://schemas.microsoft.com/office/drawing/2014/main" id="{8AAC8D97-9731-4951-BDD3-0F3ABC5397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57747" y="6114255"/>
              <a:ext cx="180000" cy="180000"/>
            </a:xfrm>
            <a:prstGeom prst="rect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BDDB3ED3-2DEE-48C9-A008-6D58527ED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82352" y="5129085"/>
              <a:ext cx="216000" cy="216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5" name="群組 134">
            <a:extLst>
              <a:ext uri="{FF2B5EF4-FFF2-40B4-BE49-F238E27FC236}">
                <a16:creationId xmlns:a16="http://schemas.microsoft.com/office/drawing/2014/main" id="{66E6C7D8-D7A2-4A15-994E-AD661C951857}"/>
              </a:ext>
            </a:extLst>
          </p:cNvPr>
          <p:cNvGrpSpPr/>
          <p:nvPr/>
        </p:nvGrpSpPr>
        <p:grpSpPr>
          <a:xfrm>
            <a:off x="310085" y="3284588"/>
            <a:ext cx="1427922" cy="1620723"/>
            <a:chOff x="2479105" y="4935218"/>
            <a:chExt cx="1427922" cy="1620723"/>
          </a:xfrm>
        </p:grpSpPr>
        <p:pic>
          <p:nvPicPr>
            <p:cNvPr id="138" name="圖片 137">
              <a:extLst>
                <a:ext uri="{FF2B5EF4-FFF2-40B4-BE49-F238E27FC236}">
                  <a16:creationId xmlns:a16="http://schemas.microsoft.com/office/drawing/2014/main" id="{51EF6ED3-ED4A-482F-BA26-65E7855C6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479105" y="4935218"/>
              <a:ext cx="1427922" cy="162072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39" name="矩形 138">
              <a:extLst>
                <a:ext uri="{FF2B5EF4-FFF2-40B4-BE49-F238E27FC236}">
                  <a16:creationId xmlns:a16="http://schemas.microsoft.com/office/drawing/2014/main" id="{0A624E6D-58D6-4C4E-B01D-51C321DA84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57626" y="6352262"/>
              <a:ext cx="180000" cy="180000"/>
            </a:xfrm>
            <a:prstGeom prst="rect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41" name="矩形 140">
              <a:extLst>
                <a:ext uri="{FF2B5EF4-FFF2-40B4-BE49-F238E27FC236}">
                  <a16:creationId xmlns:a16="http://schemas.microsoft.com/office/drawing/2014/main" id="{0FD10F5C-B75E-4447-A476-DD69C9F8E3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82352" y="5129085"/>
              <a:ext cx="216000" cy="216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id="{823AB36F-5892-41E7-A946-D43941437E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45132" y="1855072"/>
            <a:ext cx="1760400" cy="311604"/>
          </a:xfrm>
          <a:prstGeom prst="rect">
            <a:avLst/>
          </a:prstGeom>
        </p:spPr>
      </p:pic>
      <p:sp>
        <p:nvSpPr>
          <p:cNvPr id="110" name="文字方塊 109">
            <a:extLst>
              <a:ext uri="{FF2B5EF4-FFF2-40B4-BE49-F238E27FC236}">
                <a16:creationId xmlns:a16="http://schemas.microsoft.com/office/drawing/2014/main" id="{80A038DC-0849-487F-9486-59139F56FF33}"/>
              </a:ext>
            </a:extLst>
          </p:cNvPr>
          <p:cNvSpPr txBox="1"/>
          <p:nvPr/>
        </p:nvSpPr>
        <p:spPr>
          <a:xfrm>
            <a:off x="2294887" y="4667066"/>
            <a:ext cx="172244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2D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迷宮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-Episode116</a:t>
            </a:r>
          </a:p>
        </p:txBody>
      </p:sp>
      <p:grpSp>
        <p:nvGrpSpPr>
          <p:cNvPr id="111" name="群組 110">
            <a:extLst>
              <a:ext uri="{FF2B5EF4-FFF2-40B4-BE49-F238E27FC236}">
                <a16:creationId xmlns:a16="http://schemas.microsoft.com/office/drawing/2014/main" id="{266E50B2-0E38-4CCA-81E5-F1E5ECFF485F}"/>
              </a:ext>
            </a:extLst>
          </p:cNvPr>
          <p:cNvGrpSpPr/>
          <p:nvPr/>
        </p:nvGrpSpPr>
        <p:grpSpPr>
          <a:xfrm rot="16200000">
            <a:off x="5910337" y="3640643"/>
            <a:ext cx="324000" cy="307452"/>
            <a:chOff x="8960744" y="3429001"/>
            <a:chExt cx="324000" cy="307452"/>
          </a:xfrm>
        </p:grpSpPr>
        <p:sp>
          <p:nvSpPr>
            <p:cNvPr id="112" name="箭號: 向右 111">
              <a:extLst>
                <a:ext uri="{FF2B5EF4-FFF2-40B4-BE49-F238E27FC236}">
                  <a16:creationId xmlns:a16="http://schemas.microsoft.com/office/drawing/2014/main" id="{4AB81D41-738C-45BA-AE54-6D95B36DA896}"/>
                </a:ext>
              </a:extLst>
            </p:cNvPr>
            <p:cNvSpPr/>
            <p:nvPr/>
          </p:nvSpPr>
          <p:spPr>
            <a:xfrm flipH="1">
              <a:off x="8960744" y="3429001"/>
              <a:ext cx="324000" cy="307452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" name="箭號: 向右 115">
              <a:extLst>
                <a:ext uri="{FF2B5EF4-FFF2-40B4-BE49-F238E27FC236}">
                  <a16:creationId xmlns:a16="http://schemas.microsoft.com/office/drawing/2014/main" id="{EF3EA89F-76B8-4C0C-A73A-FB37EEB18AEA}"/>
                </a:ext>
              </a:extLst>
            </p:cNvPr>
            <p:cNvSpPr/>
            <p:nvPr/>
          </p:nvSpPr>
          <p:spPr>
            <a:xfrm flipH="1">
              <a:off x="9017356" y="3499982"/>
              <a:ext cx="267388" cy="167134"/>
            </a:xfrm>
            <a:prstGeom prst="rightArrow">
              <a:avLst/>
            </a:prstGeom>
            <a:solidFill>
              <a:srgbClr val="93E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18" name="文字方塊 117">
            <a:extLst>
              <a:ext uri="{FF2B5EF4-FFF2-40B4-BE49-F238E27FC236}">
                <a16:creationId xmlns:a16="http://schemas.microsoft.com/office/drawing/2014/main" id="{9E83D2FB-B4C2-4A5B-B74B-2AD46F4EF400}"/>
              </a:ext>
            </a:extLst>
          </p:cNvPr>
          <p:cNvSpPr txBox="1"/>
          <p:nvPr/>
        </p:nvSpPr>
        <p:spPr>
          <a:xfrm>
            <a:off x="5782944" y="3979798"/>
            <a:ext cx="56023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9" name="文字方塊 118">
            <a:extLst>
              <a:ext uri="{FF2B5EF4-FFF2-40B4-BE49-F238E27FC236}">
                <a16:creationId xmlns:a16="http://schemas.microsoft.com/office/drawing/2014/main" id="{31ED00BA-67DC-44E0-B06C-2301DEE36C15}"/>
              </a:ext>
            </a:extLst>
          </p:cNvPr>
          <p:cNvSpPr txBox="1"/>
          <p:nvPr/>
        </p:nvSpPr>
        <p:spPr>
          <a:xfrm>
            <a:off x="2905753" y="3317585"/>
            <a:ext cx="41504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+0</a:t>
            </a:r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ADE8B649-CB92-47BB-8DA0-D44DF16D9ADC}"/>
              </a:ext>
            </a:extLst>
          </p:cNvPr>
          <p:cNvSpPr>
            <a:spLocks noChangeAspect="1"/>
          </p:cNvSpPr>
          <p:nvPr/>
        </p:nvSpPr>
        <p:spPr>
          <a:xfrm>
            <a:off x="2982533" y="3585801"/>
            <a:ext cx="252000" cy="252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1" name="群組 120">
            <a:extLst>
              <a:ext uri="{FF2B5EF4-FFF2-40B4-BE49-F238E27FC236}">
                <a16:creationId xmlns:a16="http://schemas.microsoft.com/office/drawing/2014/main" id="{59386B56-D461-4E5D-A3A1-3529D72CC015}"/>
              </a:ext>
            </a:extLst>
          </p:cNvPr>
          <p:cNvGrpSpPr/>
          <p:nvPr/>
        </p:nvGrpSpPr>
        <p:grpSpPr>
          <a:xfrm>
            <a:off x="1101648" y="1239757"/>
            <a:ext cx="1475711" cy="292902"/>
            <a:chOff x="1891009" y="1203216"/>
            <a:chExt cx="1475711" cy="292902"/>
          </a:xfrm>
        </p:grpSpPr>
        <p:grpSp>
          <p:nvGrpSpPr>
            <p:cNvPr id="122" name="群組 121">
              <a:extLst>
                <a:ext uri="{FF2B5EF4-FFF2-40B4-BE49-F238E27FC236}">
                  <a16:creationId xmlns:a16="http://schemas.microsoft.com/office/drawing/2014/main" id="{0241A2AA-ADE5-4EC8-93F0-CB10AD4DB4FB}"/>
                </a:ext>
              </a:extLst>
            </p:cNvPr>
            <p:cNvGrpSpPr/>
            <p:nvPr/>
          </p:nvGrpSpPr>
          <p:grpSpPr>
            <a:xfrm>
              <a:off x="1891009" y="1203216"/>
              <a:ext cx="1427373" cy="292902"/>
              <a:chOff x="7722259" y="2009638"/>
              <a:chExt cx="1427373" cy="292902"/>
            </a:xfrm>
          </p:grpSpPr>
          <p:sp>
            <p:nvSpPr>
              <p:cNvPr id="161" name="矩形: 圓角 160">
                <a:extLst>
                  <a:ext uri="{FF2B5EF4-FFF2-40B4-BE49-F238E27FC236}">
                    <a16:creationId xmlns:a16="http://schemas.microsoft.com/office/drawing/2014/main" id="{BFF09892-507F-4359-9F82-05E8091B0E28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1317275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62" name="群組 161">
                <a:extLst>
                  <a:ext uri="{FF2B5EF4-FFF2-40B4-BE49-F238E27FC236}">
                    <a16:creationId xmlns:a16="http://schemas.microsoft.com/office/drawing/2014/main" id="{B2B6481E-DE27-4987-8D18-E3D7E3FDAAAB}"/>
                  </a:ext>
                </a:extLst>
              </p:cNvPr>
              <p:cNvGrpSpPr/>
              <p:nvPr/>
            </p:nvGrpSpPr>
            <p:grpSpPr>
              <a:xfrm>
                <a:off x="7722259" y="2025541"/>
                <a:ext cx="252000" cy="276999"/>
                <a:chOff x="7482989" y="1877635"/>
                <a:chExt cx="252000" cy="276999"/>
              </a:xfrm>
            </p:grpSpPr>
            <p:sp>
              <p:nvSpPr>
                <p:cNvPr id="163" name="橢圓 162">
                  <a:extLst>
                    <a:ext uri="{FF2B5EF4-FFF2-40B4-BE49-F238E27FC236}">
                      <a16:creationId xmlns:a16="http://schemas.microsoft.com/office/drawing/2014/main" id="{16CA1801-E53C-45A3-91EF-A9F0BF4EB02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64" name="文字方塊 163">
                  <a:extLst>
                    <a:ext uri="{FF2B5EF4-FFF2-40B4-BE49-F238E27FC236}">
                      <a16:creationId xmlns:a16="http://schemas.microsoft.com/office/drawing/2014/main" id="{07598D4F-962D-4F67-BA28-A02D765A4B1F}"/>
                    </a:ext>
                  </a:extLst>
                </p:cNvPr>
                <p:cNvSpPr txBox="1"/>
                <p:nvPr/>
              </p:nvSpPr>
              <p:spPr>
                <a:xfrm>
                  <a:off x="7496160" y="1877635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4</a:t>
                  </a:r>
                </a:p>
              </p:txBody>
            </p:sp>
          </p:grpSp>
        </p:grpSp>
        <p:sp>
          <p:nvSpPr>
            <p:cNvPr id="154" name="文字方塊 153">
              <a:extLst>
                <a:ext uri="{FF2B5EF4-FFF2-40B4-BE49-F238E27FC236}">
                  <a16:creationId xmlns:a16="http://schemas.microsoft.com/office/drawing/2014/main" id="{5E4612F2-78D1-4334-8293-6F06C99EE318}"/>
                </a:ext>
              </a:extLst>
            </p:cNvPr>
            <p:cNvSpPr txBox="1"/>
            <p:nvPr/>
          </p:nvSpPr>
          <p:spPr>
            <a:xfrm>
              <a:off x="2089126" y="1206266"/>
              <a:ext cx="127759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學習後繼續遊戲</a:t>
              </a:r>
              <a:endPara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sp>
        <p:nvSpPr>
          <p:cNvPr id="165" name="文字方塊 164">
            <a:extLst>
              <a:ext uri="{FF2B5EF4-FFF2-40B4-BE49-F238E27FC236}">
                <a16:creationId xmlns:a16="http://schemas.microsoft.com/office/drawing/2014/main" id="{1836680E-ECDC-4A6A-96F7-AB0136838EDC}"/>
              </a:ext>
            </a:extLst>
          </p:cNvPr>
          <p:cNvSpPr txBox="1"/>
          <p:nvPr/>
        </p:nvSpPr>
        <p:spPr>
          <a:xfrm>
            <a:off x="2883589" y="3810347"/>
            <a:ext cx="446804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繼續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90649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3.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Q-Learning</a:t>
            </a:r>
          </a:p>
        </p:txBody>
      </p: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F0A53437-1741-474D-B277-DF7032D784E1}"/>
              </a:ext>
            </a:extLst>
          </p:cNvPr>
          <p:cNvGrpSpPr/>
          <p:nvPr/>
        </p:nvGrpSpPr>
        <p:grpSpPr>
          <a:xfrm>
            <a:off x="5773607" y="2222273"/>
            <a:ext cx="5270411" cy="3400061"/>
            <a:chOff x="1180530" y="1192734"/>
            <a:chExt cx="6246941" cy="3740931"/>
          </a:xfrm>
        </p:grpSpPr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83A945F8-5B24-4892-A7D1-E7C970FC3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0530" y="1192734"/>
              <a:ext cx="6246941" cy="3740931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5E5AB45-37FF-4A5D-AAFD-91A771D12483}"/>
                </a:ext>
              </a:extLst>
            </p:cNvPr>
            <p:cNvSpPr/>
            <p:nvPr/>
          </p:nvSpPr>
          <p:spPr>
            <a:xfrm>
              <a:off x="2108579" y="2081283"/>
              <a:ext cx="122830" cy="313899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CD4CC55F-4316-4B4C-BB86-2DDE373C04BB}"/>
                </a:ext>
              </a:extLst>
            </p:cNvPr>
            <p:cNvSpPr/>
            <p:nvPr/>
          </p:nvSpPr>
          <p:spPr>
            <a:xfrm>
              <a:off x="4317648" y="2015319"/>
              <a:ext cx="144000" cy="313899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 113">
              <a:extLst>
                <a:ext uri="{FF2B5EF4-FFF2-40B4-BE49-F238E27FC236}">
                  <a16:creationId xmlns:a16="http://schemas.microsoft.com/office/drawing/2014/main" id="{80D78909-C677-4E3A-B8F8-3DFE08E2E4FC}"/>
                </a:ext>
              </a:extLst>
            </p:cNvPr>
            <p:cNvSpPr/>
            <p:nvPr/>
          </p:nvSpPr>
          <p:spPr>
            <a:xfrm>
              <a:off x="5179732" y="1410268"/>
              <a:ext cx="144000" cy="313899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3455E4FC-251C-4E3C-A4FF-2C01BC990EB5}"/>
                </a:ext>
              </a:extLst>
            </p:cNvPr>
            <p:cNvSpPr/>
            <p:nvPr/>
          </p:nvSpPr>
          <p:spPr>
            <a:xfrm>
              <a:off x="6387558" y="1433891"/>
              <a:ext cx="126000" cy="28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" name="矩形 116">
              <a:extLst>
                <a:ext uri="{FF2B5EF4-FFF2-40B4-BE49-F238E27FC236}">
                  <a16:creationId xmlns:a16="http://schemas.microsoft.com/office/drawing/2014/main" id="{DCC7EA71-A022-4E96-AE22-CD5EB127390B}"/>
                </a:ext>
              </a:extLst>
            </p:cNvPr>
            <p:cNvSpPr/>
            <p:nvPr/>
          </p:nvSpPr>
          <p:spPr>
            <a:xfrm>
              <a:off x="6380734" y="2664464"/>
              <a:ext cx="126000" cy="28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DE7FE93F-4F8E-457C-8F91-EF23CD005A1E}"/>
                </a:ext>
              </a:extLst>
            </p:cNvPr>
            <p:cNvSpPr/>
            <p:nvPr/>
          </p:nvSpPr>
          <p:spPr>
            <a:xfrm>
              <a:off x="6209647" y="3885939"/>
              <a:ext cx="126000" cy="28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6" name="矩形 165">
              <a:extLst>
                <a:ext uri="{FF2B5EF4-FFF2-40B4-BE49-F238E27FC236}">
                  <a16:creationId xmlns:a16="http://schemas.microsoft.com/office/drawing/2014/main" id="{E07C4D39-236C-4CC7-B6A9-1AC9CC5CBCC6}"/>
                </a:ext>
              </a:extLst>
            </p:cNvPr>
            <p:cNvSpPr/>
            <p:nvPr/>
          </p:nvSpPr>
          <p:spPr>
            <a:xfrm>
              <a:off x="5179732" y="2664464"/>
              <a:ext cx="126000" cy="28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4" name="矩形 173">
              <a:extLst>
                <a:ext uri="{FF2B5EF4-FFF2-40B4-BE49-F238E27FC236}">
                  <a16:creationId xmlns:a16="http://schemas.microsoft.com/office/drawing/2014/main" id="{066189B8-6EEF-42D9-AB6C-0703F31B0D77}"/>
                </a:ext>
              </a:extLst>
            </p:cNvPr>
            <p:cNvSpPr/>
            <p:nvPr/>
          </p:nvSpPr>
          <p:spPr>
            <a:xfrm>
              <a:off x="4326648" y="3885939"/>
              <a:ext cx="126000" cy="28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矩形 175">
              <a:extLst>
                <a:ext uri="{FF2B5EF4-FFF2-40B4-BE49-F238E27FC236}">
                  <a16:creationId xmlns:a16="http://schemas.microsoft.com/office/drawing/2014/main" id="{D5816667-627D-422C-A3A0-F6F2825EF315}"/>
                </a:ext>
              </a:extLst>
            </p:cNvPr>
            <p:cNvSpPr/>
            <p:nvPr/>
          </p:nvSpPr>
          <p:spPr>
            <a:xfrm>
              <a:off x="5353586" y="3285000"/>
              <a:ext cx="120587" cy="28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7" name="矩形 176">
              <a:extLst>
                <a:ext uri="{FF2B5EF4-FFF2-40B4-BE49-F238E27FC236}">
                  <a16:creationId xmlns:a16="http://schemas.microsoft.com/office/drawing/2014/main" id="{6D1090B9-B058-4392-8C64-ACBB4D028D63}"/>
                </a:ext>
              </a:extLst>
            </p:cNvPr>
            <p:cNvSpPr/>
            <p:nvPr/>
          </p:nvSpPr>
          <p:spPr>
            <a:xfrm>
              <a:off x="5348173" y="4486440"/>
              <a:ext cx="126000" cy="28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8" name="矩形 177">
              <a:extLst>
                <a:ext uri="{FF2B5EF4-FFF2-40B4-BE49-F238E27FC236}">
                  <a16:creationId xmlns:a16="http://schemas.microsoft.com/office/drawing/2014/main" id="{4F496062-BA61-4031-8C7C-BC4565E0FDD8}"/>
                </a:ext>
              </a:extLst>
            </p:cNvPr>
            <p:cNvSpPr/>
            <p:nvPr/>
          </p:nvSpPr>
          <p:spPr>
            <a:xfrm>
              <a:off x="3445086" y="2463422"/>
              <a:ext cx="648000" cy="116003"/>
            </a:xfrm>
            <a:prstGeom prst="rect">
              <a:avLst/>
            </a:prstGeom>
            <a:solidFill>
              <a:srgbClr val="FCC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9" name="矩形 178">
              <a:extLst>
                <a:ext uri="{FF2B5EF4-FFF2-40B4-BE49-F238E27FC236}">
                  <a16:creationId xmlns:a16="http://schemas.microsoft.com/office/drawing/2014/main" id="{A1887A4D-E756-40C7-A327-6106B55767ED}"/>
                </a:ext>
              </a:extLst>
            </p:cNvPr>
            <p:cNvSpPr/>
            <p:nvPr/>
          </p:nvSpPr>
          <p:spPr>
            <a:xfrm>
              <a:off x="3451910" y="3548855"/>
              <a:ext cx="648000" cy="116003"/>
            </a:xfrm>
            <a:prstGeom prst="rect">
              <a:avLst/>
            </a:prstGeom>
            <a:solidFill>
              <a:srgbClr val="FCC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0" name="矩形 179">
              <a:extLst>
                <a:ext uri="{FF2B5EF4-FFF2-40B4-BE49-F238E27FC236}">
                  <a16:creationId xmlns:a16="http://schemas.microsoft.com/office/drawing/2014/main" id="{147D8538-C2B3-46C1-AEFA-6812FF24EA2D}"/>
                </a:ext>
              </a:extLst>
            </p:cNvPr>
            <p:cNvSpPr/>
            <p:nvPr/>
          </p:nvSpPr>
          <p:spPr>
            <a:xfrm>
              <a:off x="4137991" y="4293095"/>
              <a:ext cx="152400" cy="504000"/>
            </a:xfrm>
            <a:prstGeom prst="rect">
              <a:avLst/>
            </a:prstGeom>
            <a:solidFill>
              <a:srgbClr val="FDD7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1" name="矩形 180">
              <a:extLst>
                <a:ext uri="{FF2B5EF4-FFF2-40B4-BE49-F238E27FC236}">
                  <a16:creationId xmlns:a16="http://schemas.microsoft.com/office/drawing/2014/main" id="{955E7E34-1D48-4B23-AADE-0BCCE8E26323}"/>
                </a:ext>
              </a:extLst>
            </p:cNvPr>
            <p:cNvSpPr/>
            <p:nvPr/>
          </p:nvSpPr>
          <p:spPr>
            <a:xfrm>
              <a:off x="3107092" y="3777939"/>
              <a:ext cx="152400" cy="504000"/>
            </a:xfrm>
            <a:prstGeom prst="rect">
              <a:avLst/>
            </a:prstGeom>
            <a:solidFill>
              <a:srgbClr val="FCC7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矩形 181">
              <a:extLst>
                <a:ext uri="{FF2B5EF4-FFF2-40B4-BE49-F238E27FC236}">
                  <a16:creationId xmlns:a16="http://schemas.microsoft.com/office/drawing/2014/main" id="{205CD30B-737F-4621-AE05-55877EF450EC}"/>
                </a:ext>
              </a:extLst>
            </p:cNvPr>
            <p:cNvSpPr/>
            <p:nvPr/>
          </p:nvSpPr>
          <p:spPr>
            <a:xfrm>
              <a:off x="4137991" y="3115343"/>
              <a:ext cx="145576" cy="504000"/>
            </a:xfrm>
            <a:prstGeom prst="rect">
              <a:avLst/>
            </a:prstGeom>
            <a:solidFill>
              <a:srgbClr val="FCCB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3" name="矩形 182">
              <a:extLst>
                <a:ext uri="{FF2B5EF4-FFF2-40B4-BE49-F238E27FC236}">
                  <a16:creationId xmlns:a16="http://schemas.microsoft.com/office/drawing/2014/main" id="{CA4FD8D8-80E0-41C4-B91A-11F4EA000340}"/>
                </a:ext>
              </a:extLst>
            </p:cNvPr>
            <p:cNvSpPr/>
            <p:nvPr/>
          </p:nvSpPr>
          <p:spPr>
            <a:xfrm>
              <a:off x="3293185" y="2535054"/>
              <a:ext cx="126000" cy="504000"/>
            </a:xfrm>
            <a:prstGeom prst="rect">
              <a:avLst/>
            </a:prstGeom>
            <a:solidFill>
              <a:srgbClr val="FBBE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4" name="矩形 183">
              <a:extLst>
                <a:ext uri="{FF2B5EF4-FFF2-40B4-BE49-F238E27FC236}">
                  <a16:creationId xmlns:a16="http://schemas.microsoft.com/office/drawing/2014/main" id="{EE6B0782-D41D-415A-9159-6275DB99EA24}"/>
                </a:ext>
              </a:extLst>
            </p:cNvPr>
            <p:cNvSpPr/>
            <p:nvPr/>
          </p:nvSpPr>
          <p:spPr>
            <a:xfrm>
              <a:off x="2265529" y="4371616"/>
              <a:ext cx="126000" cy="504000"/>
            </a:xfrm>
            <a:prstGeom prst="rect">
              <a:avLst/>
            </a:prstGeom>
            <a:solidFill>
              <a:srgbClr val="FCD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5" name="矩形 184">
              <a:extLst>
                <a:ext uri="{FF2B5EF4-FFF2-40B4-BE49-F238E27FC236}">
                  <a16:creationId xmlns:a16="http://schemas.microsoft.com/office/drawing/2014/main" id="{551A90C7-F408-4C82-98AE-55CBB0FBC3E6}"/>
                </a:ext>
              </a:extLst>
            </p:cNvPr>
            <p:cNvSpPr/>
            <p:nvPr/>
          </p:nvSpPr>
          <p:spPr>
            <a:xfrm>
              <a:off x="1391470" y="4167115"/>
              <a:ext cx="648000" cy="108000"/>
            </a:xfrm>
            <a:prstGeom prst="rect">
              <a:avLst/>
            </a:prstGeom>
            <a:solidFill>
              <a:srgbClr val="FCC1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6" name="矩形 185">
              <a:extLst>
                <a:ext uri="{FF2B5EF4-FFF2-40B4-BE49-F238E27FC236}">
                  <a16:creationId xmlns:a16="http://schemas.microsoft.com/office/drawing/2014/main" id="{42887716-2445-4BC8-BE40-69ACCBFB1437}"/>
                </a:ext>
              </a:extLst>
            </p:cNvPr>
            <p:cNvSpPr/>
            <p:nvPr/>
          </p:nvSpPr>
          <p:spPr>
            <a:xfrm>
              <a:off x="2407385" y="3081179"/>
              <a:ext cx="648000" cy="108000"/>
            </a:xfrm>
            <a:prstGeom prst="rect">
              <a:avLst/>
            </a:prstGeom>
            <a:solidFill>
              <a:srgbClr val="FBBC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7" name="矩形 186">
              <a:extLst>
                <a:ext uri="{FF2B5EF4-FFF2-40B4-BE49-F238E27FC236}">
                  <a16:creationId xmlns:a16="http://schemas.microsoft.com/office/drawing/2014/main" id="{20DF2CFF-5E10-4A83-BA2A-A83BEA72E104}"/>
                </a:ext>
              </a:extLst>
            </p:cNvPr>
            <p:cNvSpPr/>
            <p:nvPr/>
          </p:nvSpPr>
          <p:spPr>
            <a:xfrm>
              <a:off x="2097907" y="2556464"/>
              <a:ext cx="126000" cy="482590"/>
            </a:xfrm>
            <a:prstGeom prst="rect">
              <a:avLst/>
            </a:prstGeom>
            <a:solidFill>
              <a:srgbClr val="FA94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8" name="矩形 187">
              <a:extLst>
                <a:ext uri="{FF2B5EF4-FFF2-40B4-BE49-F238E27FC236}">
                  <a16:creationId xmlns:a16="http://schemas.microsoft.com/office/drawing/2014/main" id="{77C052D7-4BE0-4075-83F3-9EF818FF931D}"/>
                </a:ext>
              </a:extLst>
            </p:cNvPr>
            <p:cNvSpPr/>
            <p:nvPr/>
          </p:nvSpPr>
          <p:spPr>
            <a:xfrm>
              <a:off x="5527344" y="1855473"/>
              <a:ext cx="626633" cy="10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9" name="矩形 188">
              <a:extLst>
                <a:ext uri="{FF2B5EF4-FFF2-40B4-BE49-F238E27FC236}">
                  <a16:creationId xmlns:a16="http://schemas.microsoft.com/office/drawing/2014/main" id="{EB9EA7A5-5EF4-4F93-8B5C-00F19BE6DB2D}"/>
                </a:ext>
              </a:extLst>
            </p:cNvPr>
            <p:cNvSpPr/>
            <p:nvPr/>
          </p:nvSpPr>
          <p:spPr>
            <a:xfrm>
              <a:off x="5526181" y="2329218"/>
              <a:ext cx="626633" cy="10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0" name="矩形 189">
              <a:extLst>
                <a:ext uri="{FF2B5EF4-FFF2-40B4-BE49-F238E27FC236}">
                  <a16:creationId xmlns:a16="http://schemas.microsoft.com/office/drawing/2014/main" id="{1D375E5A-2CBC-4F15-AC38-85D98993F899}"/>
                </a:ext>
              </a:extLst>
            </p:cNvPr>
            <p:cNvSpPr/>
            <p:nvPr/>
          </p:nvSpPr>
          <p:spPr>
            <a:xfrm>
              <a:off x="3462593" y="1724167"/>
              <a:ext cx="626633" cy="10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1" name="矩形 190">
              <a:extLst>
                <a:ext uri="{FF2B5EF4-FFF2-40B4-BE49-F238E27FC236}">
                  <a16:creationId xmlns:a16="http://schemas.microsoft.com/office/drawing/2014/main" id="{DE483A12-953E-40A9-9937-4B19D783A595}"/>
                </a:ext>
              </a:extLst>
            </p:cNvPr>
            <p:cNvSpPr/>
            <p:nvPr/>
          </p:nvSpPr>
          <p:spPr>
            <a:xfrm>
              <a:off x="2428752" y="1727561"/>
              <a:ext cx="626633" cy="10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2" name="矩形 191">
              <a:extLst>
                <a:ext uri="{FF2B5EF4-FFF2-40B4-BE49-F238E27FC236}">
                  <a16:creationId xmlns:a16="http://schemas.microsoft.com/office/drawing/2014/main" id="{A90EAE47-ACF1-4B8A-A8BA-FBB91F328E12}"/>
                </a:ext>
              </a:extLst>
            </p:cNvPr>
            <p:cNvSpPr/>
            <p:nvPr/>
          </p:nvSpPr>
          <p:spPr>
            <a:xfrm>
              <a:off x="5518775" y="3082896"/>
              <a:ext cx="626633" cy="10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3" name="矩形 192">
              <a:extLst>
                <a:ext uri="{FF2B5EF4-FFF2-40B4-BE49-F238E27FC236}">
                  <a16:creationId xmlns:a16="http://schemas.microsoft.com/office/drawing/2014/main" id="{EAA9DABB-1A6C-4D20-92B1-8559DD77A70A}"/>
                </a:ext>
              </a:extLst>
            </p:cNvPr>
            <p:cNvSpPr/>
            <p:nvPr/>
          </p:nvSpPr>
          <p:spPr>
            <a:xfrm>
              <a:off x="4483378" y="2952464"/>
              <a:ext cx="626633" cy="10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4" name="矩形 193">
              <a:extLst>
                <a:ext uri="{FF2B5EF4-FFF2-40B4-BE49-F238E27FC236}">
                  <a16:creationId xmlns:a16="http://schemas.microsoft.com/office/drawing/2014/main" id="{3BB2335E-B31F-4A41-8D68-EC4DCE692DC1}"/>
                </a:ext>
              </a:extLst>
            </p:cNvPr>
            <p:cNvSpPr/>
            <p:nvPr/>
          </p:nvSpPr>
          <p:spPr>
            <a:xfrm>
              <a:off x="6540768" y="3545442"/>
              <a:ext cx="648000" cy="10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5" name="矩形 194">
              <a:extLst>
                <a:ext uri="{FF2B5EF4-FFF2-40B4-BE49-F238E27FC236}">
                  <a16:creationId xmlns:a16="http://schemas.microsoft.com/office/drawing/2014/main" id="{39AD6201-6D64-4B02-B957-6FA4661F4D87}"/>
                </a:ext>
              </a:extLst>
            </p:cNvPr>
            <p:cNvSpPr/>
            <p:nvPr/>
          </p:nvSpPr>
          <p:spPr>
            <a:xfrm>
              <a:off x="4465233" y="3687046"/>
              <a:ext cx="648000" cy="10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6" name="矩形 195">
              <a:extLst>
                <a:ext uri="{FF2B5EF4-FFF2-40B4-BE49-F238E27FC236}">
                  <a16:creationId xmlns:a16="http://schemas.microsoft.com/office/drawing/2014/main" id="{3305A916-24CE-4282-A417-89387F7B86E8}"/>
                </a:ext>
              </a:extLst>
            </p:cNvPr>
            <p:cNvSpPr/>
            <p:nvPr/>
          </p:nvSpPr>
          <p:spPr>
            <a:xfrm>
              <a:off x="4469823" y="4161851"/>
              <a:ext cx="648000" cy="108000"/>
            </a:xfrm>
            <a:prstGeom prst="rect">
              <a:avLst/>
            </a:prstGeom>
            <a:solidFill>
              <a:srgbClr val="F86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7" name="矩形 196">
              <a:extLst>
                <a:ext uri="{FF2B5EF4-FFF2-40B4-BE49-F238E27FC236}">
                  <a16:creationId xmlns:a16="http://schemas.microsoft.com/office/drawing/2014/main" id="{5BB05B3C-345B-45D8-88E5-0508934CF4D9}"/>
                </a:ext>
              </a:extLst>
            </p:cNvPr>
            <p:cNvSpPr/>
            <p:nvPr/>
          </p:nvSpPr>
          <p:spPr>
            <a:xfrm>
              <a:off x="5534931" y="4774440"/>
              <a:ext cx="648000" cy="108000"/>
            </a:xfrm>
            <a:prstGeom prst="rect">
              <a:avLst/>
            </a:prstGeom>
            <a:solidFill>
              <a:srgbClr val="C5E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8" name="矩形 197">
              <a:extLst>
                <a:ext uri="{FF2B5EF4-FFF2-40B4-BE49-F238E27FC236}">
                  <a16:creationId xmlns:a16="http://schemas.microsoft.com/office/drawing/2014/main" id="{8F6CED35-7E04-403B-8111-78F1D1EDF816}"/>
                </a:ext>
              </a:extLst>
            </p:cNvPr>
            <p:cNvSpPr/>
            <p:nvPr/>
          </p:nvSpPr>
          <p:spPr>
            <a:xfrm>
              <a:off x="5514915" y="4312783"/>
              <a:ext cx="648000" cy="108000"/>
            </a:xfrm>
            <a:prstGeom prst="rect">
              <a:avLst/>
            </a:prstGeom>
            <a:solidFill>
              <a:srgbClr val="E5F5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9" name="矩形 198">
              <a:extLst>
                <a:ext uri="{FF2B5EF4-FFF2-40B4-BE49-F238E27FC236}">
                  <a16:creationId xmlns:a16="http://schemas.microsoft.com/office/drawing/2014/main" id="{C3D99EDE-ACAB-435F-BF51-D62AE8E6A8D7}"/>
                </a:ext>
              </a:extLst>
            </p:cNvPr>
            <p:cNvSpPr/>
            <p:nvPr/>
          </p:nvSpPr>
          <p:spPr>
            <a:xfrm>
              <a:off x="5612814" y="3694166"/>
              <a:ext cx="540000" cy="108000"/>
            </a:xfrm>
            <a:prstGeom prst="rect">
              <a:avLst/>
            </a:prstGeom>
            <a:solidFill>
              <a:srgbClr val="E6F5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0" name="矩形 199">
              <a:extLst>
                <a:ext uri="{FF2B5EF4-FFF2-40B4-BE49-F238E27FC236}">
                  <a16:creationId xmlns:a16="http://schemas.microsoft.com/office/drawing/2014/main" id="{94809728-F3A4-43F0-8E50-AA67DBBD91BA}"/>
                </a:ext>
              </a:extLst>
            </p:cNvPr>
            <p:cNvSpPr/>
            <p:nvPr/>
          </p:nvSpPr>
          <p:spPr>
            <a:xfrm>
              <a:off x="3444424" y="4293095"/>
              <a:ext cx="648000" cy="108000"/>
            </a:xfrm>
            <a:prstGeom prst="rect">
              <a:avLst/>
            </a:prstGeom>
            <a:solidFill>
              <a:srgbClr val="FD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1" name="矩形 200">
              <a:extLst>
                <a:ext uri="{FF2B5EF4-FFF2-40B4-BE49-F238E27FC236}">
                  <a16:creationId xmlns:a16="http://schemas.microsoft.com/office/drawing/2014/main" id="{A0D495CE-C401-4FBC-9042-2F2CE7BADDBB}"/>
                </a:ext>
              </a:extLst>
            </p:cNvPr>
            <p:cNvSpPr/>
            <p:nvPr/>
          </p:nvSpPr>
          <p:spPr>
            <a:xfrm>
              <a:off x="6229827" y="4306743"/>
              <a:ext cx="99685" cy="543215"/>
            </a:xfrm>
            <a:prstGeom prst="rect">
              <a:avLst/>
            </a:prstGeom>
            <a:solidFill>
              <a:srgbClr val="63B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2" name="矩形 201">
              <a:extLst>
                <a:ext uri="{FF2B5EF4-FFF2-40B4-BE49-F238E27FC236}">
                  <a16:creationId xmlns:a16="http://schemas.microsoft.com/office/drawing/2014/main" id="{9B83A594-E679-4677-933F-C323FA2C027C}"/>
                </a:ext>
              </a:extLst>
            </p:cNvPr>
            <p:cNvSpPr/>
            <p:nvPr/>
          </p:nvSpPr>
          <p:spPr>
            <a:xfrm>
              <a:off x="5353586" y="3702303"/>
              <a:ext cx="108000" cy="513645"/>
            </a:xfrm>
            <a:prstGeom prst="rect">
              <a:avLst/>
            </a:prstGeom>
            <a:solidFill>
              <a:srgbClr val="F4FB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3" name="矩形 202">
              <a:extLst>
                <a:ext uri="{FF2B5EF4-FFF2-40B4-BE49-F238E27FC236}">
                  <a16:creationId xmlns:a16="http://schemas.microsoft.com/office/drawing/2014/main" id="{3B17D846-564F-4FA3-B9EE-16083C4F4477}"/>
                </a:ext>
              </a:extLst>
            </p:cNvPr>
            <p:cNvSpPr/>
            <p:nvPr/>
          </p:nvSpPr>
          <p:spPr>
            <a:xfrm>
              <a:off x="5206047" y="2004512"/>
              <a:ext cx="99685" cy="379607"/>
            </a:xfrm>
            <a:prstGeom prst="rect">
              <a:avLst/>
            </a:prstGeom>
            <a:solidFill>
              <a:srgbClr val="A5DA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4" name="矩形 203">
              <a:extLst>
                <a:ext uri="{FF2B5EF4-FFF2-40B4-BE49-F238E27FC236}">
                  <a16:creationId xmlns:a16="http://schemas.microsoft.com/office/drawing/2014/main" id="{51D1C18F-0394-41C3-8344-1C794C412A2C}"/>
                </a:ext>
              </a:extLst>
            </p:cNvPr>
            <p:cNvSpPr/>
            <p:nvPr/>
          </p:nvSpPr>
          <p:spPr>
            <a:xfrm>
              <a:off x="6243773" y="1983573"/>
              <a:ext cx="99685" cy="379607"/>
            </a:xfrm>
            <a:prstGeom prst="rect">
              <a:avLst/>
            </a:prstGeom>
            <a:solidFill>
              <a:srgbClr val="A5DA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5" name="矩形 204">
              <a:extLst>
                <a:ext uri="{FF2B5EF4-FFF2-40B4-BE49-F238E27FC236}">
                  <a16:creationId xmlns:a16="http://schemas.microsoft.com/office/drawing/2014/main" id="{7E5C64C7-F5AD-4D24-944E-50C1D1D75CBB}"/>
                </a:ext>
              </a:extLst>
            </p:cNvPr>
            <p:cNvSpPr/>
            <p:nvPr/>
          </p:nvSpPr>
          <p:spPr>
            <a:xfrm>
              <a:off x="4181408" y="1361601"/>
              <a:ext cx="99685" cy="379607"/>
            </a:xfrm>
            <a:prstGeom prst="rect">
              <a:avLst/>
            </a:prstGeom>
            <a:solidFill>
              <a:srgbClr val="B2DF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6" name="矩形 205">
              <a:extLst>
                <a:ext uri="{FF2B5EF4-FFF2-40B4-BE49-F238E27FC236}">
                  <a16:creationId xmlns:a16="http://schemas.microsoft.com/office/drawing/2014/main" id="{C0B7C607-F6A8-4651-B1D1-BBBAE06D41C5}"/>
                </a:ext>
              </a:extLst>
            </p:cNvPr>
            <p:cNvSpPr/>
            <p:nvPr/>
          </p:nvSpPr>
          <p:spPr>
            <a:xfrm>
              <a:off x="4333808" y="1385163"/>
              <a:ext cx="99685" cy="379607"/>
            </a:xfrm>
            <a:prstGeom prst="rect">
              <a:avLst/>
            </a:prstGeom>
            <a:solidFill>
              <a:srgbClr val="E6F5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07" name="文字方塊 206">
            <a:extLst>
              <a:ext uri="{FF2B5EF4-FFF2-40B4-BE49-F238E27FC236}">
                <a16:creationId xmlns:a16="http://schemas.microsoft.com/office/drawing/2014/main" id="{4B4FD626-BF03-4BBC-B0E4-A8BC76985921}"/>
              </a:ext>
            </a:extLst>
          </p:cNvPr>
          <p:cNvSpPr txBox="1"/>
          <p:nvPr/>
        </p:nvSpPr>
        <p:spPr>
          <a:xfrm>
            <a:off x="1258379" y="1883719"/>
            <a:ext cx="3033842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Q-Table 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正向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優化路徑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149CF383-822C-45D1-9A22-EE3C9072C7DD}"/>
              </a:ext>
            </a:extLst>
          </p:cNvPr>
          <p:cNvGrpSpPr/>
          <p:nvPr/>
        </p:nvGrpSpPr>
        <p:grpSpPr>
          <a:xfrm>
            <a:off x="164147" y="2264422"/>
            <a:ext cx="5023514" cy="3365213"/>
            <a:chOff x="164147" y="2264422"/>
            <a:chExt cx="5023514" cy="3365213"/>
          </a:xfrm>
        </p:grpSpPr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9726C3F3-E256-443F-96BB-6D6132E41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4147" y="2264422"/>
              <a:ext cx="5023514" cy="3365213"/>
            </a:xfrm>
            <a:prstGeom prst="rect">
              <a:avLst/>
            </a:prstGeom>
          </p:spPr>
        </p:pic>
        <p:sp>
          <p:nvSpPr>
            <p:cNvPr id="210" name="箭號: 向右 209">
              <a:extLst>
                <a:ext uri="{FF2B5EF4-FFF2-40B4-BE49-F238E27FC236}">
                  <a16:creationId xmlns:a16="http://schemas.microsoft.com/office/drawing/2014/main" id="{9DE5EE16-8F2C-4DB8-9764-0FF8704A6E56}"/>
                </a:ext>
              </a:extLst>
            </p:cNvPr>
            <p:cNvSpPr/>
            <p:nvPr/>
          </p:nvSpPr>
          <p:spPr>
            <a:xfrm rot="5400000" flipH="1">
              <a:off x="3740150" y="4919604"/>
              <a:ext cx="388134" cy="308730"/>
            </a:xfrm>
            <a:prstGeom prst="rightArrow">
              <a:avLst/>
            </a:prstGeom>
            <a:solidFill>
              <a:srgbClr val="63B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1" name="箭號: 向右 210">
              <a:extLst>
                <a:ext uri="{FF2B5EF4-FFF2-40B4-BE49-F238E27FC236}">
                  <a16:creationId xmlns:a16="http://schemas.microsoft.com/office/drawing/2014/main" id="{C016AB8F-124D-4DDD-874C-CFD113C8A578}"/>
                </a:ext>
              </a:extLst>
            </p:cNvPr>
            <p:cNvSpPr/>
            <p:nvPr/>
          </p:nvSpPr>
          <p:spPr>
            <a:xfrm rot="5400000" flipH="1">
              <a:off x="3740564" y="4342243"/>
              <a:ext cx="388134" cy="308730"/>
            </a:xfrm>
            <a:prstGeom prst="rightArrow">
              <a:avLst/>
            </a:prstGeom>
            <a:solidFill>
              <a:srgbClr val="63B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2" name="箭號: 向右 211">
              <a:extLst>
                <a:ext uri="{FF2B5EF4-FFF2-40B4-BE49-F238E27FC236}">
                  <a16:creationId xmlns:a16="http://schemas.microsoft.com/office/drawing/2014/main" id="{8A2B15CD-2BC8-46F0-8A32-747F82468731}"/>
                </a:ext>
              </a:extLst>
            </p:cNvPr>
            <p:cNvSpPr/>
            <p:nvPr/>
          </p:nvSpPr>
          <p:spPr>
            <a:xfrm rot="10800000" flipH="1">
              <a:off x="4150724" y="4100408"/>
              <a:ext cx="388134" cy="308730"/>
            </a:xfrm>
            <a:prstGeom prst="rightArrow">
              <a:avLst/>
            </a:prstGeom>
            <a:solidFill>
              <a:srgbClr val="92D2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3" name="箭號: 向右 212">
              <a:extLst>
                <a:ext uri="{FF2B5EF4-FFF2-40B4-BE49-F238E27FC236}">
                  <a16:creationId xmlns:a16="http://schemas.microsoft.com/office/drawing/2014/main" id="{0C7B0F97-6D35-481E-8EB7-7844FD80D86B}"/>
                </a:ext>
              </a:extLst>
            </p:cNvPr>
            <p:cNvSpPr/>
            <p:nvPr/>
          </p:nvSpPr>
          <p:spPr>
            <a:xfrm rot="5400000" flipH="1">
              <a:off x="4543196" y="3815331"/>
              <a:ext cx="388134" cy="308730"/>
            </a:xfrm>
            <a:prstGeom prst="rightArrow">
              <a:avLst/>
            </a:prstGeom>
            <a:solidFill>
              <a:srgbClr val="92D2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4" name="箭號: 向右 213">
              <a:extLst>
                <a:ext uri="{FF2B5EF4-FFF2-40B4-BE49-F238E27FC236}">
                  <a16:creationId xmlns:a16="http://schemas.microsoft.com/office/drawing/2014/main" id="{9353BA3B-80DD-47F1-A2C1-3E20DC1016D6}"/>
                </a:ext>
              </a:extLst>
            </p:cNvPr>
            <p:cNvSpPr/>
            <p:nvPr/>
          </p:nvSpPr>
          <p:spPr>
            <a:xfrm rot="5400000" flipH="1">
              <a:off x="4547852" y="3212644"/>
              <a:ext cx="388134" cy="308730"/>
            </a:xfrm>
            <a:prstGeom prst="rightArrow">
              <a:avLst/>
            </a:prstGeom>
            <a:solidFill>
              <a:srgbClr val="BBE3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5" name="箭號: 向右 214">
              <a:extLst>
                <a:ext uri="{FF2B5EF4-FFF2-40B4-BE49-F238E27FC236}">
                  <a16:creationId xmlns:a16="http://schemas.microsoft.com/office/drawing/2014/main" id="{EA577395-8574-4FDF-B09A-10BE3557C21C}"/>
                </a:ext>
              </a:extLst>
            </p:cNvPr>
            <p:cNvSpPr/>
            <p:nvPr/>
          </p:nvSpPr>
          <p:spPr>
            <a:xfrm flipH="1">
              <a:off x="4098154" y="2954700"/>
              <a:ext cx="388134" cy="308730"/>
            </a:xfrm>
            <a:prstGeom prst="rightArrow">
              <a:avLst/>
            </a:prstGeom>
            <a:solidFill>
              <a:srgbClr val="BBE3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6" name="箭號: 向右 215">
              <a:extLst>
                <a:ext uri="{FF2B5EF4-FFF2-40B4-BE49-F238E27FC236}">
                  <a16:creationId xmlns:a16="http://schemas.microsoft.com/office/drawing/2014/main" id="{9806AF96-0AEB-42E2-AC86-6B5ED87B2C56}"/>
                </a:ext>
              </a:extLst>
            </p:cNvPr>
            <p:cNvSpPr/>
            <p:nvPr/>
          </p:nvSpPr>
          <p:spPr>
            <a:xfrm flipH="1">
              <a:off x="3291220" y="2959965"/>
              <a:ext cx="388134" cy="308730"/>
            </a:xfrm>
            <a:prstGeom prst="rightArrow">
              <a:avLst/>
            </a:prstGeom>
            <a:solidFill>
              <a:srgbClr val="BBE3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7" name="箭號: 向右 216">
              <a:extLst>
                <a:ext uri="{FF2B5EF4-FFF2-40B4-BE49-F238E27FC236}">
                  <a16:creationId xmlns:a16="http://schemas.microsoft.com/office/drawing/2014/main" id="{EB98741A-FE50-4947-ABB1-A1A96F7A81BE}"/>
                </a:ext>
              </a:extLst>
            </p:cNvPr>
            <p:cNvSpPr/>
            <p:nvPr/>
          </p:nvSpPr>
          <p:spPr>
            <a:xfrm rot="5400000" flipH="1">
              <a:off x="2910726" y="2642252"/>
              <a:ext cx="388134" cy="308730"/>
            </a:xfrm>
            <a:prstGeom prst="rightArrow">
              <a:avLst/>
            </a:prstGeom>
            <a:solidFill>
              <a:srgbClr val="D0EC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8" name="箭號: 向右 217">
              <a:extLst>
                <a:ext uri="{FF2B5EF4-FFF2-40B4-BE49-F238E27FC236}">
                  <a16:creationId xmlns:a16="http://schemas.microsoft.com/office/drawing/2014/main" id="{E8337511-10B2-4296-8527-4DBC97DA2B8F}"/>
                </a:ext>
              </a:extLst>
            </p:cNvPr>
            <p:cNvSpPr/>
            <p:nvPr/>
          </p:nvSpPr>
          <p:spPr>
            <a:xfrm flipH="1">
              <a:off x="2448038" y="2412041"/>
              <a:ext cx="388134" cy="308730"/>
            </a:xfrm>
            <a:prstGeom prst="rightArrow">
              <a:avLst/>
            </a:prstGeom>
            <a:solidFill>
              <a:srgbClr val="D0EC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9" name="箭號: 向右 218">
              <a:extLst>
                <a:ext uri="{FF2B5EF4-FFF2-40B4-BE49-F238E27FC236}">
                  <a16:creationId xmlns:a16="http://schemas.microsoft.com/office/drawing/2014/main" id="{9FB9330F-93EC-4F87-8EC3-E514B44A9038}"/>
                </a:ext>
              </a:extLst>
            </p:cNvPr>
            <p:cNvSpPr/>
            <p:nvPr/>
          </p:nvSpPr>
          <p:spPr>
            <a:xfrm flipH="1">
              <a:off x="1619066" y="2412041"/>
              <a:ext cx="388134" cy="308730"/>
            </a:xfrm>
            <a:prstGeom prst="rightArrow">
              <a:avLst/>
            </a:prstGeom>
            <a:solidFill>
              <a:srgbClr val="EAF6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0" name="箭號: 向右 219">
              <a:extLst>
                <a:ext uri="{FF2B5EF4-FFF2-40B4-BE49-F238E27FC236}">
                  <a16:creationId xmlns:a16="http://schemas.microsoft.com/office/drawing/2014/main" id="{EF31BE3A-7AF9-4756-B60A-A71E4F1213C5}"/>
                </a:ext>
              </a:extLst>
            </p:cNvPr>
            <p:cNvSpPr/>
            <p:nvPr/>
          </p:nvSpPr>
          <p:spPr>
            <a:xfrm flipH="1">
              <a:off x="801237" y="2412041"/>
              <a:ext cx="388134" cy="308730"/>
            </a:xfrm>
            <a:prstGeom prst="rightArrow">
              <a:avLst/>
            </a:prstGeom>
            <a:solidFill>
              <a:srgbClr val="EAF6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21" name="文字方塊 220">
            <a:extLst>
              <a:ext uri="{FF2B5EF4-FFF2-40B4-BE49-F238E27FC236}">
                <a16:creationId xmlns:a16="http://schemas.microsoft.com/office/drawing/2014/main" id="{4F5360E6-F7FA-402D-8ABA-930A0BD23C14}"/>
              </a:ext>
            </a:extLst>
          </p:cNvPr>
          <p:cNvSpPr txBox="1"/>
          <p:nvPr/>
        </p:nvSpPr>
        <p:spPr>
          <a:xfrm>
            <a:off x="6128620" y="1887435"/>
            <a:ext cx="458341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視覺化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Q-Table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(State, Action)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223" name="箭號: 向右 222">
            <a:extLst>
              <a:ext uri="{FF2B5EF4-FFF2-40B4-BE49-F238E27FC236}">
                <a16:creationId xmlns:a16="http://schemas.microsoft.com/office/drawing/2014/main" id="{E5018C5C-8B1F-49EF-AFD7-3C56FC23F4D3}"/>
              </a:ext>
            </a:extLst>
          </p:cNvPr>
          <p:cNvSpPr/>
          <p:nvPr/>
        </p:nvSpPr>
        <p:spPr>
          <a:xfrm rot="16200000" flipH="1">
            <a:off x="2898345" y="3328749"/>
            <a:ext cx="388134" cy="308730"/>
          </a:xfrm>
          <a:prstGeom prst="rightArrow">
            <a:avLst/>
          </a:prstGeom>
          <a:solidFill>
            <a:srgbClr val="F7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4" name="箭號: 向右 223">
            <a:extLst>
              <a:ext uri="{FF2B5EF4-FFF2-40B4-BE49-F238E27FC236}">
                <a16:creationId xmlns:a16="http://schemas.microsoft.com/office/drawing/2014/main" id="{6F77386A-0BB2-410C-99C9-824C66AD4D58}"/>
              </a:ext>
            </a:extLst>
          </p:cNvPr>
          <p:cNvSpPr/>
          <p:nvPr/>
        </p:nvSpPr>
        <p:spPr>
          <a:xfrm flipH="1">
            <a:off x="2413568" y="3512928"/>
            <a:ext cx="388134" cy="308730"/>
          </a:xfrm>
          <a:prstGeom prst="rightArrow">
            <a:avLst/>
          </a:prstGeom>
          <a:solidFill>
            <a:srgbClr val="F7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5" name="箭號: 向右 224">
            <a:extLst>
              <a:ext uri="{FF2B5EF4-FFF2-40B4-BE49-F238E27FC236}">
                <a16:creationId xmlns:a16="http://schemas.microsoft.com/office/drawing/2014/main" id="{ECFF7C71-C143-4A70-80BD-EA933DFBED6F}"/>
              </a:ext>
            </a:extLst>
          </p:cNvPr>
          <p:cNvSpPr/>
          <p:nvPr/>
        </p:nvSpPr>
        <p:spPr>
          <a:xfrm flipH="1">
            <a:off x="1609329" y="4076922"/>
            <a:ext cx="388134" cy="308730"/>
          </a:xfrm>
          <a:prstGeom prst="rightArrow">
            <a:avLst/>
          </a:prstGeom>
          <a:solidFill>
            <a:srgbClr val="F7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6" name="箭號: 向右 225">
            <a:extLst>
              <a:ext uri="{FF2B5EF4-FFF2-40B4-BE49-F238E27FC236}">
                <a16:creationId xmlns:a16="http://schemas.microsoft.com/office/drawing/2014/main" id="{8FA52062-569E-464D-B085-909EA352FF45}"/>
              </a:ext>
            </a:extLst>
          </p:cNvPr>
          <p:cNvSpPr/>
          <p:nvPr/>
        </p:nvSpPr>
        <p:spPr>
          <a:xfrm flipH="1">
            <a:off x="771263" y="4094330"/>
            <a:ext cx="388134" cy="308730"/>
          </a:xfrm>
          <a:prstGeom prst="rightArrow">
            <a:avLst/>
          </a:prstGeom>
          <a:solidFill>
            <a:srgbClr val="F7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7" name="箭號: 向右 226">
            <a:extLst>
              <a:ext uri="{FF2B5EF4-FFF2-40B4-BE49-F238E27FC236}">
                <a16:creationId xmlns:a16="http://schemas.microsoft.com/office/drawing/2014/main" id="{77641F7D-D8E7-4BF1-89C2-8342941461C0}"/>
              </a:ext>
            </a:extLst>
          </p:cNvPr>
          <p:cNvSpPr/>
          <p:nvPr/>
        </p:nvSpPr>
        <p:spPr>
          <a:xfrm rot="5400000" flipH="1">
            <a:off x="385158" y="3751976"/>
            <a:ext cx="388134" cy="308730"/>
          </a:xfrm>
          <a:prstGeom prst="rightArrow">
            <a:avLst/>
          </a:prstGeom>
          <a:solidFill>
            <a:srgbClr val="F7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9" name="箭號: 向右 228">
            <a:extLst>
              <a:ext uri="{FF2B5EF4-FFF2-40B4-BE49-F238E27FC236}">
                <a16:creationId xmlns:a16="http://schemas.microsoft.com/office/drawing/2014/main" id="{4DAE2800-E56A-4386-A3F2-A705405472DB}"/>
              </a:ext>
            </a:extLst>
          </p:cNvPr>
          <p:cNvSpPr/>
          <p:nvPr/>
        </p:nvSpPr>
        <p:spPr>
          <a:xfrm rot="5400000" flipH="1">
            <a:off x="385158" y="3198996"/>
            <a:ext cx="388134" cy="308730"/>
          </a:xfrm>
          <a:prstGeom prst="rightArrow">
            <a:avLst/>
          </a:prstGeom>
          <a:solidFill>
            <a:srgbClr val="F7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0" name="箭號: 向右 229">
            <a:extLst>
              <a:ext uri="{FF2B5EF4-FFF2-40B4-BE49-F238E27FC236}">
                <a16:creationId xmlns:a16="http://schemas.microsoft.com/office/drawing/2014/main" id="{133480B2-8610-4B37-8D5C-84C732A5B718}"/>
              </a:ext>
            </a:extLst>
          </p:cNvPr>
          <p:cNvSpPr/>
          <p:nvPr/>
        </p:nvSpPr>
        <p:spPr>
          <a:xfrm rot="5400000" flipH="1">
            <a:off x="395677" y="2649076"/>
            <a:ext cx="388134" cy="308730"/>
          </a:xfrm>
          <a:prstGeom prst="rightArrow">
            <a:avLst/>
          </a:prstGeom>
          <a:solidFill>
            <a:srgbClr val="F7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1" name="箭號: 向右 230">
            <a:extLst>
              <a:ext uri="{FF2B5EF4-FFF2-40B4-BE49-F238E27FC236}">
                <a16:creationId xmlns:a16="http://schemas.microsoft.com/office/drawing/2014/main" id="{9CD2495B-B83A-44DF-AA2B-8C5D54BCEF12}"/>
              </a:ext>
            </a:extLst>
          </p:cNvPr>
          <p:cNvSpPr/>
          <p:nvPr/>
        </p:nvSpPr>
        <p:spPr>
          <a:xfrm rot="16200000" flipH="1">
            <a:off x="2065136" y="3825024"/>
            <a:ext cx="388134" cy="308730"/>
          </a:xfrm>
          <a:prstGeom prst="rightArrow">
            <a:avLst/>
          </a:prstGeom>
          <a:solidFill>
            <a:srgbClr val="F7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98BB4D70-394F-40B1-BDFB-D199479ECE82}"/>
              </a:ext>
            </a:extLst>
          </p:cNvPr>
          <p:cNvGrpSpPr/>
          <p:nvPr/>
        </p:nvGrpSpPr>
        <p:grpSpPr>
          <a:xfrm>
            <a:off x="6089093" y="2501018"/>
            <a:ext cx="4532917" cy="2844028"/>
            <a:chOff x="6089093" y="2501018"/>
            <a:chExt cx="4532917" cy="2844028"/>
          </a:xfrm>
        </p:grpSpPr>
        <p:sp>
          <p:nvSpPr>
            <p:cNvPr id="222" name="箭號: 向右 221">
              <a:extLst>
                <a:ext uri="{FF2B5EF4-FFF2-40B4-BE49-F238E27FC236}">
                  <a16:creationId xmlns:a16="http://schemas.microsoft.com/office/drawing/2014/main" id="{C467B0E8-8C97-420E-8A48-ECD1A5616D2C}"/>
                </a:ext>
              </a:extLst>
            </p:cNvPr>
            <p:cNvSpPr/>
            <p:nvPr/>
          </p:nvSpPr>
          <p:spPr>
            <a:xfrm rot="10800000" flipH="1">
              <a:off x="6281196" y="2501018"/>
              <a:ext cx="2520000" cy="57600"/>
            </a:xfrm>
            <a:prstGeom prst="rightArrow">
              <a:avLst>
                <a:gd name="adj1" fmla="val 50000"/>
                <a:gd name="adj2" fmla="val 9337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2" name="箭號: 向右 231">
              <a:extLst>
                <a:ext uri="{FF2B5EF4-FFF2-40B4-BE49-F238E27FC236}">
                  <a16:creationId xmlns:a16="http://schemas.microsoft.com/office/drawing/2014/main" id="{1489C23F-4B70-4926-AA97-425C56CF096B}"/>
                </a:ext>
              </a:extLst>
            </p:cNvPr>
            <p:cNvSpPr/>
            <p:nvPr/>
          </p:nvSpPr>
          <p:spPr>
            <a:xfrm rot="10800000" flipH="1">
              <a:off x="8820035" y="3074858"/>
              <a:ext cx="1728000" cy="56290"/>
            </a:xfrm>
            <a:prstGeom prst="rightArrow">
              <a:avLst>
                <a:gd name="adj1" fmla="val 50000"/>
                <a:gd name="adj2" fmla="val 9337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3" name="箭號: 向右 232">
              <a:extLst>
                <a:ext uri="{FF2B5EF4-FFF2-40B4-BE49-F238E27FC236}">
                  <a16:creationId xmlns:a16="http://schemas.microsoft.com/office/drawing/2014/main" id="{A1AC577B-9435-4CEC-8DFC-4BB9B4D4497A}"/>
                </a:ext>
              </a:extLst>
            </p:cNvPr>
            <p:cNvSpPr/>
            <p:nvPr/>
          </p:nvSpPr>
          <p:spPr>
            <a:xfrm rot="10800000" flipH="1">
              <a:off x="9693130" y="5288756"/>
              <a:ext cx="864000" cy="56290"/>
            </a:xfrm>
            <a:prstGeom prst="rightArrow">
              <a:avLst>
                <a:gd name="adj1" fmla="val 50000"/>
                <a:gd name="adj2" fmla="val 9337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4" name="箭號: 向右 233">
              <a:extLst>
                <a:ext uri="{FF2B5EF4-FFF2-40B4-BE49-F238E27FC236}">
                  <a16:creationId xmlns:a16="http://schemas.microsoft.com/office/drawing/2014/main" id="{7CFBB7A2-C67B-4AC7-8075-68144ABB3F94}"/>
                </a:ext>
              </a:extLst>
            </p:cNvPr>
            <p:cNvSpPr/>
            <p:nvPr/>
          </p:nvSpPr>
          <p:spPr>
            <a:xfrm rot="16200000" flipH="1">
              <a:off x="9216674" y="4681697"/>
              <a:ext cx="1008000" cy="57600"/>
            </a:xfrm>
            <a:prstGeom prst="rightArrow">
              <a:avLst>
                <a:gd name="adj1" fmla="val 50000"/>
                <a:gd name="adj2" fmla="val 9337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5" name="箭號: 向右 234">
              <a:extLst>
                <a:ext uri="{FF2B5EF4-FFF2-40B4-BE49-F238E27FC236}">
                  <a16:creationId xmlns:a16="http://schemas.microsoft.com/office/drawing/2014/main" id="{7881642D-C213-4E96-A900-EAD25FB6DF63}"/>
                </a:ext>
              </a:extLst>
            </p:cNvPr>
            <p:cNvSpPr/>
            <p:nvPr/>
          </p:nvSpPr>
          <p:spPr>
            <a:xfrm rot="16200000" flipH="1">
              <a:off x="10089210" y="3634574"/>
              <a:ext cx="1008000" cy="57600"/>
            </a:xfrm>
            <a:prstGeom prst="rightArrow">
              <a:avLst>
                <a:gd name="adj1" fmla="val 50000"/>
                <a:gd name="adj2" fmla="val 9337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6" name="箭號: 向右 235">
              <a:extLst>
                <a:ext uri="{FF2B5EF4-FFF2-40B4-BE49-F238E27FC236}">
                  <a16:creationId xmlns:a16="http://schemas.microsoft.com/office/drawing/2014/main" id="{6491F719-F2D0-49A4-A394-E98323D28E3A}"/>
                </a:ext>
              </a:extLst>
            </p:cNvPr>
            <p:cNvSpPr/>
            <p:nvPr/>
          </p:nvSpPr>
          <p:spPr>
            <a:xfrm rot="16200000" flipH="1">
              <a:off x="8617077" y="2776425"/>
              <a:ext cx="396000" cy="57600"/>
            </a:xfrm>
            <a:prstGeom prst="rightArrow">
              <a:avLst>
                <a:gd name="adj1" fmla="val 50000"/>
                <a:gd name="adj2" fmla="val 9337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7" name="箭號: 向右 236">
              <a:extLst>
                <a:ext uri="{FF2B5EF4-FFF2-40B4-BE49-F238E27FC236}">
                  <a16:creationId xmlns:a16="http://schemas.microsoft.com/office/drawing/2014/main" id="{B8C8D5F8-98AD-4AC0-A69F-C7AC9AEE8683}"/>
                </a:ext>
              </a:extLst>
            </p:cNvPr>
            <p:cNvSpPr/>
            <p:nvPr/>
          </p:nvSpPr>
          <p:spPr>
            <a:xfrm flipH="1">
              <a:off x="9846821" y="4193219"/>
              <a:ext cx="720000" cy="56290"/>
            </a:xfrm>
            <a:prstGeom prst="rightArrow">
              <a:avLst>
                <a:gd name="adj1" fmla="val 50000"/>
                <a:gd name="adj2" fmla="val 9337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8" name="箭號: 向右 237">
              <a:extLst>
                <a:ext uri="{FF2B5EF4-FFF2-40B4-BE49-F238E27FC236}">
                  <a16:creationId xmlns:a16="http://schemas.microsoft.com/office/drawing/2014/main" id="{5D2C4461-AEEB-427F-BD34-3A6AA5BBA9D2}"/>
                </a:ext>
              </a:extLst>
            </p:cNvPr>
            <p:cNvSpPr/>
            <p:nvPr/>
          </p:nvSpPr>
          <p:spPr>
            <a:xfrm rot="16200000" flipH="1">
              <a:off x="5919893" y="2874482"/>
              <a:ext cx="396000" cy="57600"/>
            </a:xfrm>
            <a:prstGeom prst="rightArrow">
              <a:avLst>
                <a:gd name="adj1" fmla="val 50000"/>
                <a:gd name="adj2" fmla="val 9337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9" name="箭號: 向右 238">
              <a:extLst>
                <a:ext uri="{FF2B5EF4-FFF2-40B4-BE49-F238E27FC236}">
                  <a16:creationId xmlns:a16="http://schemas.microsoft.com/office/drawing/2014/main" id="{F3B71047-AC65-4215-B0E1-92ADE2CFEFB5}"/>
                </a:ext>
              </a:extLst>
            </p:cNvPr>
            <p:cNvSpPr/>
            <p:nvPr/>
          </p:nvSpPr>
          <p:spPr>
            <a:xfrm rot="5400000" flipH="1">
              <a:off x="6078130" y="2864656"/>
              <a:ext cx="396000" cy="57600"/>
            </a:xfrm>
            <a:prstGeom prst="rightArrow">
              <a:avLst>
                <a:gd name="adj1" fmla="val 50000"/>
                <a:gd name="adj2" fmla="val 9337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46626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>
            <a:spLocks/>
          </p:cNvSpPr>
          <p:nvPr/>
        </p:nvSpPr>
        <p:spPr>
          <a:xfrm>
            <a:off x="1253361" y="2952710"/>
            <a:ext cx="1264294" cy="660950"/>
          </a:xfrm>
          <a:prstGeom prst="rect">
            <a:avLst/>
          </a:prstGeom>
        </p:spPr>
        <p:txBody>
          <a:bodyPr wrap="square" anchor="b">
            <a:no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3200" b="1" dirty="0">
                <a:solidFill>
                  <a:schemeClr val="bg1"/>
                </a:solidFill>
                <a:effectLst/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議程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E7496B9-7B7B-4ABD-9322-ED39235F60DA}"/>
              </a:ext>
            </a:extLst>
          </p:cNvPr>
          <p:cNvSpPr/>
          <p:nvPr/>
        </p:nvSpPr>
        <p:spPr>
          <a:xfrm>
            <a:off x="4923245" y="1582597"/>
            <a:ext cx="5228307" cy="36928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前言</a:t>
            </a: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. </a:t>
            </a: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人工智慧是甚麼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機器學習三大類型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強化學習架構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Deep 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強化學習更多議題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DA7C7B9-01BB-4C80-B12E-F3D67AED6E54}"/>
              </a:ext>
            </a:extLst>
          </p:cNvPr>
          <p:cNvSpPr/>
          <p:nvPr/>
        </p:nvSpPr>
        <p:spPr>
          <a:xfrm>
            <a:off x="0" y="708837"/>
            <a:ext cx="12191999" cy="531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EB736E4-FB02-47A4-AD70-9B2A9CFC6176}"/>
              </a:ext>
            </a:extLst>
          </p:cNvPr>
          <p:cNvSpPr/>
          <p:nvPr/>
        </p:nvSpPr>
        <p:spPr>
          <a:xfrm>
            <a:off x="1" y="0"/>
            <a:ext cx="3771014" cy="6858000"/>
          </a:xfrm>
          <a:prstGeom prst="rect">
            <a:avLst/>
          </a:prstGeom>
          <a:solidFill>
            <a:srgbClr val="00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67728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>
            <a:spLocks/>
          </p:cNvSpPr>
          <p:nvPr/>
        </p:nvSpPr>
        <p:spPr>
          <a:xfrm>
            <a:off x="1253361" y="2952710"/>
            <a:ext cx="1264294" cy="660950"/>
          </a:xfrm>
          <a:prstGeom prst="rect">
            <a:avLst/>
          </a:prstGeom>
        </p:spPr>
        <p:txBody>
          <a:bodyPr wrap="square" anchor="b">
            <a:no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3200" b="1" dirty="0">
                <a:solidFill>
                  <a:schemeClr val="bg1"/>
                </a:solidFill>
                <a:effectLst/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議程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E7496B9-7B7B-4ABD-9322-ED39235F60DA}"/>
              </a:ext>
            </a:extLst>
          </p:cNvPr>
          <p:cNvSpPr/>
          <p:nvPr/>
        </p:nvSpPr>
        <p:spPr>
          <a:xfrm>
            <a:off x="4858445" y="1589704"/>
            <a:ext cx="5228307" cy="3075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機器學習三大類型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強化學習架構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Deep 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強化學習更多議題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DA7C7B9-01BB-4C80-B12E-F3D67AED6E54}"/>
              </a:ext>
            </a:extLst>
          </p:cNvPr>
          <p:cNvSpPr/>
          <p:nvPr/>
        </p:nvSpPr>
        <p:spPr>
          <a:xfrm>
            <a:off x="0" y="708837"/>
            <a:ext cx="12191999" cy="531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EB736E4-FB02-47A4-AD70-9B2A9CFC6176}"/>
              </a:ext>
            </a:extLst>
          </p:cNvPr>
          <p:cNvSpPr/>
          <p:nvPr/>
        </p:nvSpPr>
        <p:spPr>
          <a:xfrm>
            <a:off x="1" y="0"/>
            <a:ext cx="3771014" cy="6858000"/>
          </a:xfrm>
          <a:prstGeom prst="rect">
            <a:avLst/>
          </a:prstGeom>
          <a:solidFill>
            <a:srgbClr val="00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6470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4. Deep Q-Learning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endParaRPr lang="en-US" altLang="zh-TW" sz="2800" b="1" dirty="0">
              <a:solidFill>
                <a:srgbClr val="0070C0"/>
              </a:solidFill>
              <a:effectLst>
                <a:glow rad="127000">
                  <a:prstClr val="white"/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54814D11-4F08-471B-87DE-B49F255F02AF}"/>
                  </a:ext>
                </a:extLst>
              </p:cNvPr>
              <p:cNvSpPr txBox="1"/>
              <p:nvPr/>
            </p:nvSpPr>
            <p:spPr>
              <a:xfrm>
                <a:off x="606073" y="2439992"/>
                <a:ext cx="1955669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16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種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State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200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4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種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Action</a:t>
                </a:r>
                <a:endParaRPr lang="en-US" altLang="zh-TW" sz="1200" b="1" dirty="0">
                  <a:solidFill>
                    <a:srgbClr val="0070C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54814D11-4F08-471B-87DE-B49F255F02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073" y="2439992"/>
                <a:ext cx="1955669" cy="276999"/>
              </a:xfrm>
              <a:prstGeom prst="rect">
                <a:avLst/>
              </a:prstGeom>
              <a:blipFill>
                <a:blip r:embed="rId3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文字方塊 20">
            <a:extLst>
              <a:ext uri="{FF2B5EF4-FFF2-40B4-BE49-F238E27FC236}">
                <a16:creationId xmlns:a16="http://schemas.microsoft.com/office/drawing/2014/main" id="{6DB534B0-419C-4D49-B357-2BF6D1CFA271}"/>
              </a:ext>
            </a:extLst>
          </p:cNvPr>
          <p:cNvSpPr txBox="1"/>
          <p:nvPr/>
        </p:nvSpPr>
        <p:spPr>
          <a:xfrm>
            <a:off x="106324" y="1059267"/>
            <a:ext cx="8272131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</a:t>
            </a: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的組合難以窮舉呢？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5" name="圖片 24">
            <a:extLst>
              <a:ext uri="{FF2B5EF4-FFF2-40B4-BE49-F238E27FC236}">
                <a16:creationId xmlns:a16="http://schemas.microsoft.com/office/drawing/2014/main" id="{3EA27386-4D24-462C-BDEC-64890B3BB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919" y="2728393"/>
            <a:ext cx="1568238" cy="17799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01ECC5B-4A22-43D2-8C82-09D516E4E3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8883" y="2716991"/>
            <a:ext cx="2179031" cy="3029288"/>
          </a:xfrm>
          <a:prstGeom prst="rect">
            <a:avLst/>
          </a:prstGeom>
        </p:spPr>
      </p:pic>
      <p:sp>
        <p:nvSpPr>
          <p:cNvPr id="30" name="文字方塊 29">
            <a:extLst>
              <a:ext uri="{FF2B5EF4-FFF2-40B4-BE49-F238E27FC236}">
                <a16:creationId xmlns:a16="http://schemas.microsoft.com/office/drawing/2014/main" id="{96D33AA1-D00B-491A-8A55-CE32EC145DD8}"/>
              </a:ext>
            </a:extLst>
          </p:cNvPr>
          <p:cNvSpPr txBox="1"/>
          <p:nvPr/>
        </p:nvSpPr>
        <p:spPr>
          <a:xfrm>
            <a:off x="3558390" y="2439991"/>
            <a:ext cx="81204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 4</a:t>
            </a:r>
            <a:endParaRPr lang="en-US" altLang="zh-TW" sz="12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F44D3D79-20FC-409E-945B-59DE3FD868E3}"/>
              </a:ext>
            </a:extLst>
          </p:cNvPr>
          <p:cNvGrpSpPr/>
          <p:nvPr/>
        </p:nvGrpSpPr>
        <p:grpSpPr>
          <a:xfrm>
            <a:off x="5843215" y="2728393"/>
            <a:ext cx="1711727" cy="1808661"/>
            <a:chOff x="1211636" y="2855435"/>
            <a:chExt cx="1435100" cy="1401725"/>
          </a:xfrm>
        </p:grpSpPr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938870D6-2894-4340-9B0E-ADB09C32E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11636" y="2855435"/>
              <a:ext cx="1435100" cy="1401725"/>
            </a:xfrm>
            <a:prstGeom prst="rect">
              <a:avLst/>
            </a:prstGeom>
          </p:spPr>
        </p:pic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3CDE43AC-6A79-4224-A230-66D856062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50362" y="2893372"/>
              <a:ext cx="160810" cy="1008000"/>
            </a:xfrm>
            <a:prstGeom prst="rect">
              <a:avLst/>
            </a:prstGeom>
          </p:spPr>
        </p:pic>
        <p:pic>
          <p:nvPicPr>
            <p:cNvPr id="34" name="圖片 33">
              <a:extLst>
                <a:ext uri="{FF2B5EF4-FFF2-40B4-BE49-F238E27FC236}">
                  <a16:creationId xmlns:a16="http://schemas.microsoft.com/office/drawing/2014/main" id="{179F229C-0541-4FA9-BC47-3146AAFFE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994889" y="2893372"/>
              <a:ext cx="160810" cy="1008000"/>
            </a:xfrm>
            <a:prstGeom prst="rect">
              <a:avLst/>
            </a:prstGeom>
          </p:spPr>
        </p:pic>
        <p:pic>
          <p:nvPicPr>
            <p:cNvPr id="35" name="圖片 34">
              <a:extLst>
                <a:ext uri="{FF2B5EF4-FFF2-40B4-BE49-F238E27FC236}">
                  <a16:creationId xmlns:a16="http://schemas.microsoft.com/office/drawing/2014/main" id="{2404DD96-A6DB-4BD0-B3F2-99C469D0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920705" y="3801197"/>
              <a:ext cx="166687" cy="138112"/>
            </a:xfrm>
            <a:prstGeom prst="rect">
              <a:avLst/>
            </a:prstGeom>
          </p:spPr>
        </p:pic>
      </p:grpSp>
      <p:sp>
        <p:nvSpPr>
          <p:cNvPr id="41" name="矩形 40">
            <a:extLst>
              <a:ext uri="{FF2B5EF4-FFF2-40B4-BE49-F238E27FC236}">
                <a16:creationId xmlns:a16="http://schemas.microsoft.com/office/drawing/2014/main" id="{830CCFBF-BF32-42DA-8316-0C62A65A2955}"/>
              </a:ext>
            </a:extLst>
          </p:cNvPr>
          <p:cNvSpPr/>
          <p:nvPr/>
        </p:nvSpPr>
        <p:spPr>
          <a:xfrm>
            <a:off x="462895" y="1939895"/>
            <a:ext cx="4654285" cy="398323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BD02241F-7C4C-4DDC-BB13-A770C1C5C4C5}"/>
              </a:ext>
            </a:extLst>
          </p:cNvPr>
          <p:cNvSpPr txBox="1"/>
          <p:nvPr/>
        </p:nvSpPr>
        <p:spPr>
          <a:xfrm>
            <a:off x="1993084" y="1770617"/>
            <a:ext cx="1267553" cy="33855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2D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迷宮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780537DA-8874-4CE8-AC7C-5DB78AAFDEBA}"/>
              </a:ext>
            </a:extLst>
          </p:cNvPr>
          <p:cNvSpPr/>
          <p:nvPr/>
        </p:nvSpPr>
        <p:spPr>
          <a:xfrm>
            <a:off x="5724071" y="1939894"/>
            <a:ext cx="6257520" cy="398323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372405A7-61F1-4794-8A94-94F244A19436}"/>
              </a:ext>
            </a:extLst>
          </p:cNvPr>
          <p:cNvSpPr txBox="1"/>
          <p:nvPr/>
        </p:nvSpPr>
        <p:spPr>
          <a:xfrm>
            <a:off x="8137471" y="1770208"/>
            <a:ext cx="1267553" cy="33855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太空入侵者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文字方塊 44">
                <a:extLst>
                  <a:ext uri="{FF2B5EF4-FFF2-40B4-BE49-F238E27FC236}">
                    <a16:creationId xmlns:a16="http://schemas.microsoft.com/office/drawing/2014/main" id="{6863C5B6-1DA6-4CAE-B964-BE8C7108DB52}"/>
                  </a:ext>
                </a:extLst>
              </p:cNvPr>
              <p:cNvSpPr txBox="1"/>
              <p:nvPr/>
            </p:nvSpPr>
            <p:spPr>
              <a:xfrm>
                <a:off x="6581688" y="2212465"/>
                <a:ext cx="1582781" cy="24622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:r>
                  <a:rPr lang="zh-TW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長</a:t>
                </a:r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210</a:t>
                </a:r>
                <a:r>
                  <a:rPr lang="zh-TW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000" b="0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zh-TW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寬</a:t>
                </a:r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160</a:t>
                </a:r>
                <a:r>
                  <a:rPr lang="zh-TW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000" b="0" i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zh-TW" altLang="en-US" sz="1000" dirty="0">
                    <a:solidFill>
                      <a:srgbClr val="0070C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RGB</a:t>
                </a:r>
                <a:r>
                  <a:rPr lang="zh-TW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3)</a:t>
                </a:r>
              </a:p>
            </p:txBody>
          </p:sp>
        </mc:Choice>
        <mc:Fallback>
          <p:sp>
            <p:nvSpPr>
              <p:cNvPr id="45" name="文字方塊 44">
                <a:extLst>
                  <a:ext uri="{FF2B5EF4-FFF2-40B4-BE49-F238E27FC236}">
                    <a16:creationId xmlns:a16="http://schemas.microsoft.com/office/drawing/2014/main" id="{6863C5B6-1DA6-4CAE-B964-BE8C7108DB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1688" y="2212465"/>
                <a:ext cx="1582781" cy="246221"/>
              </a:xfrm>
              <a:prstGeom prst="rect">
                <a:avLst/>
              </a:prstGeom>
              <a:blipFill>
                <a:blip r:embed="rId9"/>
                <a:stretch>
                  <a:fillRect b="-1000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文字方塊 45">
            <a:extLst>
              <a:ext uri="{FF2B5EF4-FFF2-40B4-BE49-F238E27FC236}">
                <a16:creationId xmlns:a16="http://schemas.microsoft.com/office/drawing/2014/main" id="{5AF04067-6B39-48F6-9C00-FC8D0B111140}"/>
              </a:ext>
            </a:extLst>
          </p:cNvPr>
          <p:cNvSpPr txBox="1"/>
          <p:nvPr/>
        </p:nvSpPr>
        <p:spPr>
          <a:xfrm>
            <a:off x="6066858" y="2432988"/>
            <a:ext cx="92446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像素值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256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D7695A3C-697F-4322-9BE4-79FAB6502E1B}"/>
                  </a:ext>
                </a:extLst>
              </p:cNvPr>
              <p:cNvSpPr txBox="1"/>
              <p:nvPr/>
            </p:nvSpPr>
            <p:spPr>
              <a:xfrm>
                <a:off x="7847336" y="2440898"/>
                <a:ext cx="493918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12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≈</m:t>
                      </m:r>
                    </m:oMath>
                  </m:oMathPara>
                </a14:m>
                <a:endPara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D7695A3C-697F-4322-9BE4-79FAB6502E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7336" y="2440898"/>
                <a:ext cx="493918" cy="276999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文字方塊 48">
            <a:extLst>
              <a:ext uri="{FF2B5EF4-FFF2-40B4-BE49-F238E27FC236}">
                <a16:creationId xmlns:a16="http://schemas.microsoft.com/office/drawing/2014/main" id="{FA620AFD-72ED-4C4B-83BF-330FF0615644}"/>
              </a:ext>
            </a:extLst>
          </p:cNvPr>
          <p:cNvSpPr txBox="1"/>
          <p:nvPr/>
        </p:nvSpPr>
        <p:spPr>
          <a:xfrm>
            <a:off x="8448371" y="2212464"/>
            <a:ext cx="681256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100,800</a:t>
            </a: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27529E70-8094-41DB-BE2E-D5781D47C105}"/>
              </a:ext>
            </a:extLst>
          </p:cNvPr>
          <p:cNvSpPr txBox="1"/>
          <p:nvPr/>
        </p:nvSpPr>
        <p:spPr>
          <a:xfrm>
            <a:off x="8228749" y="2446415"/>
            <a:ext cx="54191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256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A420D644-FEC3-43AE-80FA-D4965E8E09A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40008" y="2709987"/>
            <a:ext cx="2158343" cy="76441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E6704265-4981-4CB9-AFB8-CFF352F11CFD}"/>
                  </a:ext>
                </a:extLst>
              </p:cNvPr>
              <p:cNvSpPr txBox="1"/>
              <p:nvPr/>
            </p:nvSpPr>
            <p:spPr>
              <a:xfrm>
                <a:off x="10332137" y="2415433"/>
                <a:ext cx="681257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1200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  <m:r>
                      <a:rPr lang="en-US" altLang="zh-TW" sz="1200" b="0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</m:t>
                    </m:r>
                  </m:oMath>
                </a14:m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微軟正黑體" panose="020B0604030504040204" pitchFamily="34" charset="-120"/>
                  </a:rPr>
                  <a:t>3 </a:t>
                </a:r>
                <a:endParaRPr lang="en-US" altLang="zh-TW" sz="1200" b="1" dirty="0">
                  <a:solidFill>
                    <a:srgbClr val="0070C0"/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E6704265-4981-4CB9-AFB8-CFF352F11C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2137" y="2415433"/>
                <a:ext cx="681257" cy="276999"/>
              </a:xfrm>
              <a:prstGeom prst="rect">
                <a:avLst/>
              </a:prstGeom>
              <a:blipFill>
                <a:blip r:embed="rId12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文字方塊 51">
            <a:extLst>
              <a:ext uri="{FF2B5EF4-FFF2-40B4-BE49-F238E27FC236}">
                <a16:creationId xmlns:a16="http://schemas.microsoft.com/office/drawing/2014/main" id="{CB0DD83A-4148-408C-8EBF-294F1886554E}"/>
              </a:ext>
            </a:extLst>
          </p:cNvPr>
          <p:cNvSpPr txBox="1"/>
          <p:nvPr/>
        </p:nvSpPr>
        <p:spPr>
          <a:xfrm>
            <a:off x="9444472" y="3598927"/>
            <a:ext cx="2505090" cy="58477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為了玩一個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1978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年的電動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耗盡電腦資源？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25521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4. Deep Q-Learning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endParaRPr lang="en-US" altLang="zh-TW" sz="2800" b="1" dirty="0">
              <a:solidFill>
                <a:srgbClr val="0070C0"/>
              </a:solidFill>
              <a:effectLst>
                <a:glow rad="127000">
                  <a:prstClr val="white"/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8F735DC-E001-4583-A498-271235F0903B}"/>
              </a:ext>
            </a:extLst>
          </p:cNvPr>
          <p:cNvSpPr txBox="1"/>
          <p:nvPr/>
        </p:nvSpPr>
        <p:spPr>
          <a:xfrm>
            <a:off x="4316660" y="1127694"/>
            <a:ext cx="288935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近代強化學習復興的起點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DC11A26-C31B-490D-8443-06190672A086}"/>
              </a:ext>
            </a:extLst>
          </p:cNvPr>
          <p:cNvSpPr txBox="1"/>
          <p:nvPr/>
        </p:nvSpPr>
        <p:spPr>
          <a:xfrm>
            <a:off x="1978924" y="2424010"/>
            <a:ext cx="2013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2013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- </a:t>
            </a:r>
            <a:r>
              <a:rPr lang="en-US" altLang="zh-TW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arXiv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 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預印本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49B36A57-E089-4E3C-B59C-CE5227C6630F}"/>
              </a:ext>
            </a:extLst>
          </p:cNvPr>
          <p:cNvGrpSpPr/>
          <p:nvPr/>
        </p:nvGrpSpPr>
        <p:grpSpPr>
          <a:xfrm>
            <a:off x="740217" y="2753267"/>
            <a:ext cx="4661109" cy="3758617"/>
            <a:chOff x="846159" y="2377951"/>
            <a:chExt cx="4661109" cy="3758617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C187C553-3EED-403B-B585-08DF7390D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00755" y="3945516"/>
              <a:ext cx="3130075" cy="1095526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E3BC8233-AD9D-4DED-BAD0-A3495ECCC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2983" y="5041042"/>
              <a:ext cx="4654285" cy="1095526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0451016E-6C61-4C2D-ACE0-031451E8C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3111" y="2377951"/>
              <a:ext cx="4398215" cy="1473402"/>
            </a:xfrm>
            <a:prstGeom prst="rect">
              <a:avLst/>
            </a:prstGeom>
          </p:spPr>
        </p:pic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C40A2BB-687A-497F-AC6C-4FDA60BDD91C}"/>
                </a:ext>
              </a:extLst>
            </p:cNvPr>
            <p:cNvSpPr/>
            <p:nvPr/>
          </p:nvSpPr>
          <p:spPr>
            <a:xfrm>
              <a:off x="846159" y="2398423"/>
              <a:ext cx="4654285" cy="373814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88521B30-1B72-476B-BED5-5116F5F0AED5}"/>
              </a:ext>
            </a:extLst>
          </p:cNvPr>
          <p:cNvSpPr txBox="1"/>
          <p:nvPr/>
        </p:nvSpPr>
        <p:spPr>
          <a:xfrm>
            <a:off x="4451293" y="1540336"/>
            <a:ext cx="3094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遊戲畫面 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作為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Environment</a:t>
            </a:r>
          </a:p>
          <a:p>
            <a:r>
              <a:rPr lang="zh-TW" altLang="en-US" sz="1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神經網路 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作為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Agent</a:t>
            </a: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720202E1-5A21-4012-905C-F99175CFC4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7500" y="2773739"/>
            <a:ext cx="3402212" cy="3738145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D7426A7C-0F96-4FDD-A773-B3A4CEB3D33D}"/>
              </a:ext>
            </a:extLst>
          </p:cNvPr>
          <p:cNvSpPr txBox="1"/>
          <p:nvPr/>
        </p:nvSpPr>
        <p:spPr>
          <a:xfrm>
            <a:off x="7779262" y="2425163"/>
            <a:ext cx="1583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2015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- Nature</a:t>
            </a:r>
          </a:p>
        </p:txBody>
      </p:sp>
    </p:spTree>
    <p:extLst>
      <p:ext uri="{BB962C8B-B14F-4D97-AF65-F5344CB8AC3E}">
        <p14:creationId xmlns:p14="http://schemas.microsoft.com/office/powerpoint/2010/main" val="4953532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字方塊 80">
            <a:extLst>
              <a:ext uri="{FF2B5EF4-FFF2-40B4-BE49-F238E27FC236}">
                <a16:creationId xmlns:a16="http://schemas.microsoft.com/office/drawing/2014/main" id="{00CF0E23-2F16-4FF9-AB6B-89DF35415CDF}"/>
              </a:ext>
            </a:extLst>
          </p:cNvPr>
          <p:cNvSpPr txBox="1"/>
          <p:nvPr/>
        </p:nvSpPr>
        <p:spPr>
          <a:xfrm>
            <a:off x="2757545" y="2748226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消滅外星人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82" name="群組 81">
            <a:extLst>
              <a:ext uri="{FF2B5EF4-FFF2-40B4-BE49-F238E27FC236}">
                <a16:creationId xmlns:a16="http://schemas.microsoft.com/office/drawing/2014/main" id="{D3FDA30A-1EBA-4523-8F91-C9F6D1D21FC1}"/>
              </a:ext>
            </a:extLst>
          </p:cNvPr>
          <p:cNvGrpSpPr/>
          <p:nvPr/>
        </p:nvGrpSpPr>
        <p:grpSpPr>
          <a:xfrm>
            <a:off x="2929351" y="2954843"/>
            <a:ext cx="842954" cy="1443243"/>
            <a:chOff x="5358059" y="3132434"/>
            <a:chExt cx="885476" cy="1469915"/>
          </a:xfrm>
        </p:grpSpPr>
        <p:grpSp>
          <p:nvGrpSpPr>
            <p:cNvPr id="83" name="群組 82">
              <a:extLst>
                <a:ext uri="{FF2B5EF4-FFF2-40B4-BE49-F238E27FC236}">
                  <a16:creationId xmlns:a16="http://schemas.microsoft.com/office/drawing/2014/main" id="{3C44F825-66E9-4510-A335-3940D5E7E908}"/>
                </a:ext>
              </a:extLst>
            </p:cNvPr>
            <p:cNvGrpSpPr/>
            <p:nvPr/>
          </p:nvGrpSpPr>
          <p:grpSpPr>
            <a:xfrm>
              <a:off x="5400581" y="3132434"/>
              <a:ext cx="812346" cy="1399720"/>
              <a:chOff x="4170784" y="3478353"/>
              <a:chExt cx="812346" cy="1399720"/>
            </a:xfrm>
          </p:grpSpPr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4414560B-EBC4-4CFF-BB14-ED89FD505DBD}"/>
                  </a:ext>
                </a:extLst>
              </p:cNvPr>
              <p:cNvSpPr/>
              <p:nvPr/>
            </p:nvSpPr>
            <p:spPr>
              <a:xfrm>
                <a:off x="4431577" y="3517902"/>
                <a:ext cx="539957" cy="1360171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6" name="文字方塊 85">
                <a:extLst>
                  <a:ext uri="{FF2B5EF4-FFF2-40B4-BE49-F238E27FC236}">
                    <a16:creationId xmlns:a16="http://schemas.microsoft.com/office/drawing/2014/main" id="{D3F3FE23-38DB-4058-A437-6C85A802C000}"/>
                  </a:ext>
                </a:extLst>
              </p:cNvPr>
              <p:cNvSpPr txBox="1"/>
              <p:nvPr/>
            </p:nvSpPr>
            <p:spPr>
              <a:xfrm>
                <a:off x="4572557" y="4519037"/>
                <a:ext cx="387351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</a:t>
                </a:r>
              </a:p>
            </p:txBody>
          </p:sp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FB005888-F824-42E1-94B0-BF8945606DE9}"/>
                  </a:ext>
                </a:extLst>
              </p:cNvPr>
              <p:cNvSpPr txBox="1"/>
              <p:nvPr/>
            </p:nvSpPr>
            <p:spPr>
              <a:xfrm>
                <a:off x="4517455" y="4327412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10</a:t>
                </a:r>
              </a:p>
            </p:txBody>
          </p:sp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E42577F9-14A1-420A-B36D-20BFCDCCBCEF}"/>
                  </a:ext>
                </a:extLst>
              </p:cNvPr>
              <p:cNvSpPr txBox="1"/>
              <p:nvPr/>
            </p:nvSpPr>
            <p:spPr>
              <a:xfrm>
                <a:off x="4525109" y="4110575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15</a:t>
                </a:r>
              </a:p>
            </p:txBody>
          </p:sp>
          <p:sp>
            <p:nvSpPr>
              <p:cNvPr id="89" name="文字方塊 88">
                <a:extLst>
                  <a:ext uri="{FF2B5EF4-FFF2-40B4-BE49-F238E27FC236}">
                    <a16:creationId xmlns:a16="http://schemas.microsoft.com/office/drawing/2014/main" id="{03B3C94A-CA3E-4A9E-8C34-636ECC061BA9}"/>
                  </a:ext>
                </a:extLst>
              </p:cNvPr>
              <p:cNvSpPr txBox="1"/>
              <p:nvPr/>
            </p:nvSpPr>
            <p:spPr>
              <a:xfrm>
                <a:off x="4534642" y="3893738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20</a:t>
                </a:r>
              </a:p>
            </p:txBody>
          </p:sp>
          <p:sp>
            <p:nvSpPr>
              <p:cNvPr id="90" name="文字方塊 89">
                <a:extLst>
                  <a:ext uri="{FF2B5EF4-FFF2-40B4-BE49-F238E27FC236}">
                    <a16:creationId xmlns:a16="http://schemas.microsoft.com/office/drawing/2014/main" id="{C11BF341-FBF8-4D50-AFF7-50C6DF827E90}"/>
                  </a:ext>
                </a:extLst>
              </p:cNvPr>
              <p:cNvSpPr txBox="1"/>
              <p:nvPr/>
            </p:nvSpPr>
            <p:spPr>
              <a:xfrm>
                <a:off x="4534805" y="3695951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25</a:t>
                </a:r>
              </a:p>
            </p:txBody>
          </p:sp>
          <p:sp>
            <p:nvSpPr>
              <p:cNvPr id="91" name="文字方塊 90">
                <a:extLst>
                  <a:ext uri="{FF2B5EF4-FFF2-40B4-BE49-F238E27FC236}">
                    <a16:creationId xmlns:a16="http://schemas.microsoft.com/office/drawing/2014/main" id="{4AE319DE-E1E7-4217-B13C-006D2305850F}"/>
                  </a:ext>
                </a:extLst>
              </p:cNvPr>
              <p:cNvSpPr txBox="1"/>
              <p:nvPr/>
            </p:nvSpPr>
            <p:spPr>
              <a:xfrm>
                <a:off x="4538287" y="3478353"/>
                <a:ext cx="444843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30</a:t>
                </a:r>
              </a:p>
            </p:txBody>
          </p:sp>
          <p:pic>
            <p:nvPicPr>
              <p:cNvPr id="92" name="圖片 91">
                <a:extLst>
                  <a:ext uri="{FF2B5EF4-FFF2-40B4-BE49-F238E27FC236}">
                    <a16:creationId xmlns:a16="http://schemas.microsoft.com/office/drawing/2014/main" id="{8A38493B-128E-4B75-AE95-BE81C509B2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70784" y="3520197"/>
                <a:ext cx="290872" cy="1357876"/>
              </a:xfrm>
              <a:prstGeom prst="rect">
                <a:avLst/>
              </a:prstGeom>
            </p:spPr>
          </p:pic>
        </p:grpSp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1DD3E19F-4852-4C96-8EB9-EF95EA8C9D93}"/>
                </a:ext>
              </a:extLst>
            </p:cNvPr>
            <p:cNvSpPr/>
            <p:nvPr/>
          </p:nvSpPr>
          <p:spPr>
            <a:xfrm>
              <a:off x="5358059" y="4430022"/>
              <a:ext cx="885476" cy="17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4. Deep Q-Learning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endParaRPr lang="en-US" altLang="zh-TW" sz="2800" b="1" dirty="0">
              <a:solidFill>
                <a:srgbClr val="0070C0"/>
              </a:solidFill>
              <a:effectLst>
                <a:glow rad="127000">
                  <a:prstClr val="white"/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21261BB-BC7F-47EA-B700-54E88E8BC893}"/>
              </a:ext>
            </a:extLst>
          </p:cNvPr>
          <p:cNvSpPr txBox="1"/>
          <p:nvPr/>
        </p:nvSpPr>
        <p:spPr>
          <a:xfrm>
            <a:off x="3191775" y="985817"/>
            <a:ext cx="632169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Actor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056A28D3-8970-4A05-BEC2-B97743B1CB90}"/>
              </a:ext>
            </a:extLst>
          </p:cNvPr>
          <p:cNvSpPr txBox="1"/>
          <p:nvPr/>
        </p:nvSpPr>
        <p:spPr>
          <a:xfrm>
            <a:off x="5507237" y="2597814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BB70179-8CB4-4F20-B523-655BDD40D055}"/>
              </a:ext>
            </a:extLst>
          </p:cNvPr>
          <p:cNvSpPr txBox="1"/>
          <p:nvPr/>
        </p:nvSpPr>
        <p:spPr>
          <a:xfrm>
            <a:off x="2781398" y="4536919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CFF6BEBC-0E09-41DC-869D-F5AE9330EF96}"/>
              </a:ext>
            </a:extLst>
          </p:cNvPr>
          <p:cNvSpPr txBox="1"/>
          <p:nvPr/>
        </p:nvSpPr>
        <p:spPr>
          <a:xfrm>
            <a:off x="753886" y="2533402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F18E7163-F8A3-4721-B2A0-5A1E1EE6FE0D}"/>
              </a:ext>
            </a:extLst>
          </p:cNvPr>
          <p:cNvSpPr txBox="1"/>
          <p:nvPr/>
        </p:nvSpPr>
        <p:spPr>
          <a:xfrm>
            <a:off x="2929351" y="2571622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EC33068E-6CA6-4243-8638-6C86ACADDAFA}"/>
              </a:ext>
            </a:extLst>
          </p:cNvPr>
          <p:cNvSpPr txBox="1"/>
          <p:nvPr/>
        </p:nvSpPr>
        <p:spPr>
          <a:xfrm>
            <a:off x="2757545" y="4749188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太空入侵者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F467C44A-C905-4CB5-959E-45C34AF7DD07}"/>
              </a:ext>
            </a:extLst>
          </p:cNvPr>
          <p:cNvSpPr txBox="1"/>
          <p:nvPr/>
        </p:nvSpPr>
        <p:spPr>
          <a:xfrm>
            <a:off x="2961015" y="1221819"/>
            <a:ext cx="104053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神經網路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40728BAA-87A4-4B3D-99CB-D1ADF50F0CD3}"/>
              </a:ext>
            </a:extLst>
          </p:cNvPr>
          <p:cNvSpPr txBox="1"/>
          <p:nvPr/>
        </p:nvSpPr>
        <p:spPr>
          <a:xfrm>
            <a:off x="523644" y="2792223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遊戲畫面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B7295E93-82CB-47C0-A07D-3943F1FA7655}"/>
              </a:ext>
            </a:extLst>
          </p:cNvPr>
          <p:cNvGrpSpPr/>
          <p:nvPr/>
        </p:nvGrpSpPr>
        <p:grpSpPr>
          <a:xfrm>
            <a:off x="4985237" y="1971969"/>
            <a:ext cx="1108169" cy="504000"/>
            <a:chOff x="7360106" y="1712103"/>
            <a:chExt cx="1108169" cy="504000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4CF37C01-8C0A-472B-B4C9-9D6EDA24B613}"/>
                </a:ext>
              </a:extLst>
            </p:cNvPr>
            <p:cNvSpPr/>
            <p:nvPr/>
          </p:nvSpPr>
          <p:spPr>
            <a:xfrm>
              <a:off x="7360106" y="1714673"/>
              <a:ext cx="104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3" name="箭號: 向右 42">
              <a:extLst>
                <a:ext uri="{FF2B5EF4-FFF2-40B4-BE49-F238E27FC236}">
                  <a16:creationId xmlns:a16="http://schemas.microsoft.com/office/drawing/2014/main" id="{D60761D3-25A6-4FDE-8DD5-027640F76D09}"/>
                </a:ext>
              </a:extLst>
            </p:cNvPr>
            <p:cNvSpPr/>
            <p:nvPr/>
          </p:nvSpPr>
          <p:spPr>
            <a:xfrm rot="16200000" flipH="1">
              <a:off x="8152234" y="1900062"/>
              <a:ext cx="50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FC249409-BEEF-4096-8E53-EEE892A05D4F}"/>
              </a:ext>
            </a:extLst>
          </p:cNvPr>
          <p:cNvGrpSpPr/>
          <p:nvPr/>
        </p:nvGrpSpPr>
        <p:grpSpPr>
          <a:xfrm rot="5400000">
            <a:off x="4586044" y="4527327"/>
            <a:ext cx="1611715" cy="1287488"/>
            <a:chOff x="7885759" y="2389089"/>
            <a:chExt cx="1611715" cy="1287488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B7FEAA59-9E62-44D7-85F9-A39BBA91E301}"/>
                </a:ext>
              </a:extLst>
            </p:cNvPr>
            <p:cNvSpPr/>
            <p:nvPr/>
          </p:nvSpPr>
          <p:spPr>
            <a:xfrm>
              <a:off x="7885759" y="2389089"/>
              <a:ext cx="158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6" name="箭號: 向右 45">
              <a:extLst>
                <a:ext uri="{FF2B5EF4-FFF2-40B4-BE49-F238E27FC236}">
                  <a16:creationId xmlns:a16="http://schemas.microsoft.com/office/drawing/2014/main" id="{30D15844-9BB8-4D03-AB3B-E084F32B44A7}"/>
                </a:ext>
              </a:extLst>
            </p:cNvPr>
            <p:cNvSpPr/>
            <p:nvPr/>
          </p:nvSpPr>
          <p:spPr>
            <a:xfrm rot="16200000" flipH="1">
              <a:off x="8803433" y="2982536"/>
              <a:ext cx="1260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DE71D791-6A28-4B0C-ADB8-EE700F56B62C}"/>
              </a:ext>
            </a:extLst>
          </p:cNvPr>
          <p:cNvGrpSpPr/>
          <p:nvPr/>
        </p:nvGrpSpPr>
        <p:grpSpPr>
          <a:xfrm rot="10800000">
            <a:off x="926562" y="5141689"/>
            <a:ext cx="1198129" cy="835778"/>
            <a:chOff x="8696911" y="1714673"/>
            <a:chExt cx="1198129" cy="835778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EB57C130-4247-4E4D-B5D3-E79B6316A4DC}"/>
                </a:ext>
              </a:extLst>
            </p:cNvPr>
            <p:cNvSpPr/>
            <p:nvPr/>
          </p:nvSpPr>
          <p:spPr>
            <a:xfrm>
              <a:off x="8696911" y="1714673"/>
              <a:ext cx="115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9" name="箭號: 向右 48">
              <a:extLst>
                <a:ext uri="{FF2B5EF4-FFF2-40B4-BE49-F238E27FC236}">
                  <a16:creationId xmlns:a16="http://schemas.microsoft.com/office/drawing/2014/main" id="{2625FD94-20BD-4240-BF55-61D9348D0E18}"/>
                </a:ext>
              </a:extLst>
            </p:cNvPr>
            <p:cNvSpPr/>
            <p:nvPr/>
          </p:nvSpPr>
          <p:spPr>
            <a:xfrm rot="16200000" flipH="1">
              <a:off x="9416999" y="2072410"/>
              <a:ext cx="82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0" name="群組 49">
            <a:extLst>
              <a:ext uri="{FF2B5EF4-FFF2-40B4-BE49-F238E27FC236}">
                <a16:creationId xmlns:a16="http://schemas.microsoft.com/office/drawing/2014/main" id="{98088849-E8A3-456E-A192-7034023D5317}"/>
              </a:ext>
            </a:extLst>
          </p:cNvPr>
          <p:cNvGrpSpPr/>
          <p:nvPr/>
        </p:nvGrpSpPr>
        <p:grpSpPr>
          <a:xfrm rot="16200000">
            <a:off x="1268839" y="1642693"/>
            <a:ext cx="462387" cy="1114178"/>
            <a:chOff x="9205943" y="1796578"/>
            <a:chExt cx="462387" cy="111417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5BA031F1-FE57-440A-A82D-DED19DFAA40D}"/>
                </a:ext>
              </a:extLst>
            </p:cNvPr>
            <p:cNvSpPr/>
            <p:nvPr/>
          </p:nvSpPr>
          <p:spPr>
            <a:xfrm>
              <a:off x="9205943" y="1796578"/>
              <a:ext cx="43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2" name="箭號: 向右 51">
              <a:extLst>
                <a:ext uri="{FF2B5EF4-FFF2-40B4-BE49-F238E27FC236}">
                  <a16:creationId xmlns:a16="http://schemas.microsoft.com/office/drawing/2014/main" id="{8FDD47BC-81AB-4B29-B7D0-68EAF7F1643B}"/>
                </a:ext>
              </a:extLst>
            </p:cNvPr>
            <p:cNvSpPr/>
            <p:nvPr/>
          </p:nvSpPr>
          <p:spPr>
            <a:xfrm rot="16200000" flipH="1">
              <a:off x="9064289" y="2306715"/>
              <a:ext cx="1080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53" name="箭號: 向右 52">
            <a:extLst>
              <a:ext uri="{FF2B5EF4-FFF2-40B4-BE49-F238E27FC236}">
                <a16:creationId xmlns:a16="http://schemas.microsoft.com/office/drawing/2014/main" id="{2164A5A4-3AA3-41B4-B803-FCC648A32255}"/>
              </a:ext>
            </a:extLst>
          </p:cNvPr>
          <p:cNvSpPr/>
          <p:nvPr/>
        </p:nvSpPr>
        <p:spPr>
          <a:xfrm rot="5400000" flipH="1">
            <a:off x="3171064" y="4363590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4" name="箭號: 向右 53">
            <a:extLst>
              <a:ext uri="{FF2B5EF4-FFF2-40B4-BE49-F238E27FC236}">
                <a16:creationId xmlns:a16="http://schemas.microsoft.com/office/drawing/2014/main" id="{B4D488C1-6C6F-469A-AAE4-62EB7BBB680C}"/>
              </a:ext>
            </a:extLst>
          </p:cNvPr>
          <p:cNvSpPr/>
          <p:nvPr/>
        </p:nvSpPr>
        <p:spPr>
          <a:xfrm rot="5400000" flipH="1">
            <a:off x="3191535" y="2371773"/>
            <a:ext cx="324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42A01224-66E0-487A-98BA-96F95F7DA386}"/>
              </a:ext>
            </a:extLst>
          </p:cNvPr>
          <p:cNvGrpSpPr/>
          <p:nvPr/>
        </p:nvGrpSpPr>
        <p:grpSpPr>
          <a:xfrm>
            <a:off x="2195379" y="1497009"/>
            <a:ext cx="2589210" cy="771914"/>
            <a:chOff x="2211334" y="1689674"/>
            <a:chExt cx="2589210" cy="771914"/>
          </a:xfrm>
        </p:grpSpPr>
        <p:pic>
          <p:nvPicPr>
            <p:cNvPr id="75" name="圖片 74">
              <a:extLst>
                <a:ext uri="{FF2B5EF4-FFF2-40B4-BE49-F238E27FC236}">
                  <a16:creationId xmlns:a16="http://schemas.microsoft.com/office/drawing/2014/main" id="{F5E04F47-2B9C-48BD-B19B-6D5529E67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91744" y="1689674"/>
              <a:ext cx="208800" cy="212980"/>
            </a:xfrm>
            <a:prstGeom prst="rect">
              <a:avLst/>
            </a:prstGeom>
          </p:spPr>
        </p:pic>
        <p:grpSp>
          <p:nvGrpSpPr>
            <p:cNvPr id="12" name="群組 11">
              <a:extLst>
                <a:ext uri="{FF2B5EF4-FFF2-40B4-BE49-F238E27FC236}">
                  <a16:creationId xmlns:a16="http://schemas.microsoft.com/office/drawing/2014/main" id="{60EF45E2-7A47-448F-ACEB-876E8AD5B533}"/>
                </a:ext>
              </a:extLst>
            </p:cNvPr>
            <p:cNvGrpSpPr/>
            <p:nvPr/>
          </p:nvGrpSpPr>
          <p:grpSpPr>
            <a:xfrm>
              <a:off x="2211334" y="1689674"/>
              <a:ext cx="2587731" cy="771914"/>
              <a:chOff x="4310062" y="2762250"/>
              <a:chExt cx="3880753" cy="1365355"/>
            </a:xfrm>
          </p:grpSpPr>
          <p:pic>
            <p:nvPicPr>
              <p:cNvPr id="3" name="圖片 2">
                <a:extLst>
                  <a:ext uri="{FF2B5EF4-FFF2-40B4-BE49-F238E27FC236}">
                    <a16:creationId xmlns:a16="http://schemas.microsoft.com/office/drawing/2014/main" id="{413D4C53-6385-42DD-8FC2-7D4B503A4C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10062" y="2762250"/>
                <a:ext cx="3571875" cy="1333500"/>
              </a:xfrm>
              <a:prstGeom prst="rect">
                <a:avLst/>
              </a:prstGeom>
            </p:spPr>
          </p:pic>
          <p:pic>
            <p:nvPicPr>
              <p:cNvPr id="11" name="圖片 10">
                <a:extLst>
                  <a:ext uri="{FF2B5EF4-FFF2-40B4-BE49-F238E27FC236}">
                    <a16:creationId xmlns:a16="http://schemas.microsoft.com/office/drawing/2014/main" id="{D8DB681A-4FD1-48CB-84A9-FC8BAA1545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76489" y="3143322"/>
                <a:ext cx="314326" cy="984283"/>
              </a:xfrm>
              <a:prstGeom prst="rect">
                <a:avLst/>
              </a:prstGeom>
            </p:spPr>
          </p:pic>
        </p:grpSp>
      </p:grpSp>
      <p:pic>
        <p:nvPicPr>
          <p:cNvPr id="78" name="圖片 77">
            <a:extLst>
              <a:ext uri="{FF2B5EF4-FFF2-40B4-BE49-F238E27FC236}">
                <a16:creationId xmlns:a16="http://schemas.microsoft.com/office/drawing/2014/main" id="{B712F178-E2C4-434A-84AD-5F376266EE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62346" y="2984082"/>
            <a:ext cx="2318481" cy="576020"/>
          </a:xfrm>
          <a:prstGeom prst="rect">
            <a:avLst/>
          </a:prstGeom>
        </p:spPr>
      </p:pic>
      <p:pic>
        <p:nvPicPr>
          <p:cNvPr id="80" name="圖片 79">
            <a:extLst>
              <a:ext uri="{FF2B5EF4-FFF2-40B4-BE49-F238E27FC236}">
                <a16:creationId xmlns:a16="http://schemas.microsoft.com/office/drawing/2014/main" id="{207D8DA7-A5B8-40E6-8171-66E744A5F7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52483" y="5014912"/>
            <a:ext cx="2181350" cy="1646302"/>
          </a:xfrm>
          <a:prstGeom prst="rect">
            <a:avLst/>
          </a:prstGeom>
        </p:spPr>
      </p:pic>
      <p:pic>
        <p:nvPicPr>
          <p:cNvPr id="94" name="圖片 93">
            <a:extLst>
              <a:ext uri="{FF2B5EF4-FFF2-40B4-BE49-F238E27FC236}">
                <a16:creationId xmlns:a16="http://schemas.microsoft.com/office/drawing/2014/main" id="{B8F3E946-2C71-40D8-B4F0-CAA85A2927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750" y="3126410"/>
            <a:ext cx="2181600" cy="1630460"/>
          </a:xfrm>
          <a:prstGeom prst="rect">
            <a:avLst/>
          </a:prstGeom>
        </p:spPr>
      </p:pic>
      <p:sp>
        <p:nvSpPr>
          <p:cNvPr id="95" name="文字方塊 94">
            <a:extLst>
              <a:ext uri="{FF2B5EF4-FFF2-40B4-BE49-F238E27FC236}">
                <a16:creationId xmlns:a16="http://schemas.microsoft.com/office/drawing/2014/main" id="{B58FAF0A-F275-4589-9135-EB83D9D9A884}"/>
              </a:ext>
            </a:extLst>
          </p:cNvPr>
          <p:cNvSpPr txBox="1"/>
          <p:nvPr/>
        </p:nvSpPr>
        <p:spPr>
          <a:xfrm>
            <a:off x="7900115" y="1055945"/>
            <a:ext cx="3251304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為什麼神經網路可以取代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Q-Table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？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7" name="圖片 96">
            <a:extLst>
              <a:ext uri="{FF2B5EF4-FFF2-40B4-BE49-F238E27FC236}">
                <a16:creationId xmlns:a16="http://schemas.microsoft.com/office/drawing/2014/main" id="{6133872B-B815-4B75-9C44-ED8BF2037AF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60496" y="2147853"/>
            <a:ext cx="2450900" cy="1288035"/>
          </a:xfrm>
          <a:prstGeom prst="rect">
            <a:avLst/>
          </a:prstGeom>
        </p:spPr>
      </p:pic>
      <p:sp>
        <p:nvSpPr>
          <p:cNvPr id="98" name="文字方塊 97">
            <a:extLst>
              <a:ext uri="{FF2B5EF4-FFF2-40B4-BE49-F238E27FC236}">
                <a16:creationId xmlns:a16="http://schemas.microsoft.com/office/drawing/2014/main" id="{245FE0E1-BF5B-4350-B4EB-50180EAD1A76}"/>
              </a:ext>
            </a:extLst>
          </p:cNvPr>
          <p:cNvSpPr txBox="1"/>
          <p:nvPr/>
        </p:nvSpPr>
        <p:spPr>
          <a:xfrm>
            <a:off x="8117302" y="1479601"/>
            <a:ext cx="2816930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父母身高預測子女身高為例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9" name="文字方塊 98">
            <a:extLst>
              <a:ext uri="{FF2B5EF4-FFF2-40B4-BE49-F238E27FC236}">
                <a16:creationId xmlns:a16="http://schemas.microsoft.com/office/drawing/2014/main" id="{915B9990-2264-4F4D-ABCD-A4D5AE0649BD}"/>
              </a:ext>
            </a:extLst>
          </p:cNvPr>
          <p:cNvSpPr txBox="1"/>
          <p:nvPr/>
        </p:nvSpPr>
        <p:spPr>
          <a:xfrm>
            <a:off x="8195215" y="1879685"/>
            <a:ext cx="1934075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子女身高預測方程式</a:t>
            </a:r>
            <a:endParaRPr lang="en-US" altLang="zh-TW" sz="1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0" name="文字方塊 99">
            <a:extLst>
              <a:ext uri="{FF2B5EF4-FFF2-40B4-BE49-F238E27FC236}">
                <a16:creationId xmlns:a16="http://schemas.microsoft.com/office/drawing/2014/main" id="{2AA5CC2C-784A-46D2-A9AF-4C1999A5E059}"/>
              </a:ext>
            </a:extLst>
          </p:cNvPr>
          <p:cNvSpPr txBox="1"/>
          <p:nvPr/>
        </p:nvSpPr>
        <p:spPr>
          <a:xfrm>
            <a:off x="8162676" y="3793664"/>
            <a:ext cx="2571288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子女身高預測</a:t>
            </a:r>
            <a:r>
              <a:rPr lang="en-US" altLang="zh-TW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Q-Table</a:t>
            </a:r>
          </a:p>
        </p:txBody>
      </p:sp>
      <p:pic>
        <p:nvPicPr>
          <p:cNvPr id="102" name="圖片 101">
            <a:extLst>
              <a:ext uri="{FF2B5EF4-FFF2-40B4-BE49-F238E27FC236}">
                <a16:creationId xmlns:a16="http://schemas.microsoft.com/office/drawing/2014/main" id="{0905415B-B8CC-4D39-BD04-1846AE0152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03109" y="4245837"/>
            <a:ext cx="2119117" cy="164630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3" name="文字方塊 102">
                <a:extLst>
                  <a:ext uri="{FF2B5EF4-FFF2-40B4-BE49-F238E27FC236}">
                    <a16:creationId xmlns:a16="http://schemas.microsoft.com/office/drawing/2014/main" id="{883807D0-BC81-477F-AABA-D857EBAE0D4C}"/>
                  </a:ext>
                </a:extLst>
              </p:cNvPr>
              <p:cNvSpPr txBox="1"/>
              <p:nvPr/>
            </p:nvSpPr>
            <p:spPr>
              <a:xfrm rot="5400000">
                <a:off x="9288776" y="3370072"/>
                <a:ext cx="394339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3000" i="1" smtClean="0">
                          <a:latin typeface="Cambria Math" panose="02040503050406030204" pitchFamily="18" charset="0"/>
                        </a:rPr>
                        <m:t>≅</m:t>
                      </m:r>
                    </m:oMath>
                  </m:oMathPara>
                </a14:m>
                <a:endParaRPr lang="zh-TW" altLang="en-US" sz="3000" dirty="0"/>
              </a:p>
            </p:txBody>
          </p:sp>
        </mc:Choice>
        <mc:Fallback>
          <p:sp>
            <p:nvSpPr>
              <p:cNvPr id="103" name="文字方塊 102">
                <a:extLst>
                  <a:ext uri="{FF2B5EF4-FFF2-40B4-BE49-F238E27FC236}">
                    <a16:creationId xmlns:a16="http://schemas.microsoft.com/office/drawing/2014/main" id="{883807D0-BC81-477F-AABA-D857EBAE0D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9288776" y="3370072"/>
                <a:ext cx="394339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4" name="文字方塊 103">
            <a:extLst>
              <a:ext uri="{FF2B5EF4-FFF2-40B4-BE49-F238E27FC236}">
                <a16:creationId xmlns:a16="http://schemas.microsoft.com/office/drawing/2014/main" id="{BC20271D-43C8-4135-8189-3EF2FF5ABCB3}"/>
              </a:ext>
            </a:extLst>
          </p:cNvPr>
          <p:cNvSpPr txBox="1"/>
          <p:nvPr/>
        </p:nvSpPr>
        <p:spPr>
          <a:xfrm>
            <a:off x="7544907" y="4838155"/>
            <a:ext cx="805741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Env.</a:t>
            </a:r>
          </a:p>
          <a:p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全部組合 </a:t>
            </a:r>
            <a:endParaRPr lang="en-US" altLang="zh-TW" sz="12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5" name="文字方塊 104">
            <a:extLst>
              <a:ext uri="{FF2B5EF4-FFF2-40B4-BE49-F238E27FC236}">
                <a16:creationId xmlns:a16="http://schemas.microsoft.com/office/drawing/2014/main" id="{56F6BAA7-6DA0-4434-B37D-40A1B4016E76}"/>
              </a:ext>
            </a:extLst>
          </p:cNvPr>
          <p:cNvSpPr txBox="1"/>
          <p:nvPr/>
        </p:nvSpPr>
        <p:spPr>
          <a:xfrm>
            <a:off x="9586466" y="4033696"/>
            <a:ext cx="730806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  <a:endParaRPr lang="en-US" altLang="zh-TW" sz="12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6" name="文字方塊 105">
            <a:extLst>
              <a:ext uri="{FF2B5EF4-FFF2-40B4-BE49-F238E27FC236}">
                <a16:creationId xmlns:a16="http://schemas.microsoft.com/office/drawing/2014/main" id="{1DB6D66B-3298-4E04-BEFB-7C76D337CA48}"/>
              </a:ext>
            </a:extLst>
          </p:cNvPr>
          <p:cNvSpPr txBox="1"/>
          <p:nvPr/>
        </p:nvSpPr>
        <p:spPr>
          <a:xfrm>
            <a:off x="7351122" y="6132520"/>
            <a:ext cx="4269645" cy="58477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想像</a:t>
            </a:r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Q-Table</a:t>
            </a: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可以壓縮成方程式，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而神經網路本質上是集大量方程式集合體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4360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4. Deep Q-Learning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endParaRPr lang="en-US" altLang="zh-TW" sz="2800" b="1" dirty="0">
              <a:solidFill>
                <a:srgbClr val="0070C0"/>
              </a:solidFill>
              <a:effectLst>
                <a:glow rad="127000">
                  <a:prstClr val="white"/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21261BB-BC7F-47EA-B700-54E88E8BC893}"/>
              </a:ext>
            </a:extLst>
          </p:cNvPr>
          <p:cNvSpPr txBox="1"/>
          <p:nvPr/>
        </p:nvSpPr>
        <p:spPr>
          <a:xfrm>
            <a:off x="3191775" y="985817"/>
            <a:ext cx="632169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Actor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056A28D3-8970-4A05-BEC2-B97743B1CB90}"/>
              </a:ext>
            </a:extLst>
          </p:cNvPr>
          <p:cNvSpPr txBox="1"/>
          <p:nvPr/>
        </p:nvSpPr>
        <p:spPr>
          <a:xfrm>
            <a:off x="5507237" y="2597814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BB70179-8CB4-4F20-B523-655BDD40D055}"/>
              </a:ext>
            </a:extLst>
          </p:cNvPr>
          <p:cNvSpPr txBox="1"/>
          <p:nvPr/>
        </p:nvSpPr>
        <p:spPr>
          <a:xfrm>
            <a:off x="2781398" y="4536919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CFF6BEBC-0E09-41DC-869D-F5AE9330EF96}"/>
              </a:ext>
            </a:extLst>
          </p:cNvPr>
          <p:cNvSpPr txBox="1"/>
          <p:nvPr/>
        </p:nvSpPr>
        <p:spPr>
          <a:xfrm>
            <a:off x="753886" y="2847303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F18E7163-F8A3-4721-B2A0-5A1E1EE6FE0D}"/>
              </a:ext>
            </a:extLst>
          </p:cNvPr>
          <p:cNvSpPr txBox="1"/>
          <p:nvPr/>
        </p:nvSpPr>
        <p:spPr>
          <a:xfrm>
            <a:off x="2929351" y="3151653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EC33068E-6CA6-4243-8638-6C86ACADDAFA}"/>
              </a:ext>
            </a:extLst>
          </p:cNvPr>
          <p:cNvSpPr txBox="1"/>
          <p:nvPr/>
        </p:nvSpPr>
        <p:spPr>
          <a:xfrm>
            <a:off x="2757545" y="4749188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太空入侵者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F467C44A-C905-4CB5-959E-45C34AF7DD07}"/>
              </a:ext>
            </a:extLst>
          </p:cNvPr>
          <p:cNvSpPr txBox="1"/>
          <p:nvPr/>
        </p:nvSpPr>
        <p:spPr>
          <a:xfrm>
            <a:off x="2961015" y="1221819"/>
            <a:ext cx="104053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神經網路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40728BAA-87A4-4B3D-99CB-D1ADF50F0CD3}"/>
              </a:ext>
            </a:extLst>
          </p:cNvPr>
          <p:cNvSpPr txBox="1"/>
          <p:nvPr/>
        </p:nvSpPr>
        <p:spPr>
          <a:xfrm>
            <a:off x="523644" y="3106124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遊戲畫面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B7295E93-82CB-47C0-A07D-3943F1FA7655}"/>
              </a:ext>
            </a:extLst>
          </p:cNvPr>
          <p:cNvGrpSpPr/>
          <p:nvPr/>
        </p:nvGrpSpPr>
        <p:grpSpPr>
          <a:xfrm>
            <a:off x="4985237" y="1971969"/>
            <a:ext cx="1108169" cy="504000"/>
            <a:chOff x="7360106" y="1712103"/>
            <a:chExt cx="1108169" cy="504000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4CF37C01-8C0A-472B-B4C9-9D6EDA24B613}"/>
                </a:ext>
              </a:extLst>
            </p:cNvPr>
            <p:cNvSpPr/>
            <p:nvPr/>
          </p:nvSpPr>
          <p:spPr>
            <a:xfrm>
              <a:off x="7360106" y="1714673"/>
              <a:ext cx="104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3" name="箭號: 向右 42">
              <a:extLst>
                <a:ext uri="{FF2B5EF4-FFF2-40B4-BE49-F238E27FC236}">
                  <a16:creationId xmlns:a16="http://schemas.microsoft.com/office/drawing/2014/main" id="{D60761D3-25A6-4FDE-8DD5-027640F76D09}"/>
                </a:ext>
              </a:extLst>
            </p:cNvPr>
            <p:cNvSpPr/>
            <p:nvPr/>
          </p:nvSpPr>
          <p:spPr>
            <a:xfrm rot="16200000" flipH="1">
              <a:off x="8152234" y="1900062"/>
              <a:ext cx="50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FC249409-BEEF-4096-8E53-EEE892A05D4F}"/>
              </a:ext>
            </a:extLst>
          </p:cNvPr>
          <p:cNvGrpSpPr/>
          <p:nvPr/>
        </p:nvGrpSpPr>
        <p:grpSpPr>
          <a:xfrm rot="5400000">
            <a:off x="4586044" y="4527327"/>
            <a:ext cx="1611715" cy="1287488"/>
            <a:chOff x="7885759" y="2389089"/>
            <a:chExt cx="1611715" cy="1287488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B7FEAA59-9E62-44D7-85F9-A39BBA91E301}"/>
                </a:ext>
              </a:extLst>
            </p:cNvPr>
            <p:cNvSpPr/>
            <p:nvPr/>
          </p:nvSpPr>
          <p:spPr>
            <a:xfrm>
              <a:off x="7885759" y="2389089"/>
              <a:ext cx="158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6" name="箭號: 向右 45">
              <a:extLst>
                <a:ext uri="{FF2B5EF4-FFF2-40B4-BE49-F238E27FC236}">
                  <a16:creationId xmlns:a16="http://schemas.microsoft.com/office/drawing/2014/main" id="{30D15844-9BB8-4D03-AB3B-E084F32B44A7}"/>
                </a:ext>
              </a:extLst>
            </p:cNvPr>
            <p:cNvSpPr/>
            <p:nvPr/>
          </p:nvSpPr>
          <p:spPr>
            <a:xfrm rot="16200000" flipH="1">
              <a:off x="8803433" y="2982536"/>
              <a:ext cx="1260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DE71D791-6A28-4B0C-ADB8-EE700F56B62C}"/>
              </a:ext>
            </a:extLst>
          </p:cNvPr>
          <p:cNvGrpSpPr/>
          <p:nvPr/>
        </p:nvGrpSpPr>
        <p:grpSpPr>
          <a:xfrm rot="10800000">
            <a:off x="926562" y="5141689"/>
            <a:ext cx="1198129" cy="835778"/>
            <a:chOff x="8696911" y="1714673"/>
            <a:chExt cx="1198129" cy="835778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EB57C130-4247-4E4D-B5D3-E79B6316A4DC}"/>
                </a:ext>
              </a:extLst>
            </p:cNvPr>
            <p:cNvSpPr/>
            <p:nvPr/>
          </p:nvSpPr>
          <p:spPr>
            <a:xfrm>
              <a:off x="8696911" y="1714673"/>
              <a:ext cx="115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9" name="箭號: 向右 48">
              <a:extLst>
                <a:ext uri="{FF2B5EF4-FFF2-40B4-BE49-F238E27FC236}">
                  <a16:creationId xmlns:a16="http://schemas.microsoft.com/office/drawing/2014/main" id="{2625FD94-20BD-4240-BF55-61D9348D0E18}"/>
                </a:ext>
              </a:extLst>
            </p:cNvPr>
            <p:cNvSpPr/>
            <p:nvPr/>
          </p:nvSpPr>
          <p:spPr>
            <a:xfrm rot="16200000" flipH="1">
              <a:off x="9416999" y="2072410"/>
              <a:ext cx="82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0" name="群組 49">
            <a:extLst>
              <a:ext uri="{FF2B5EF4-FFF2-40B4-BE49-F238E27FC236}">
                <a16:creationId xmlns:a16="http://schemas.microsoft.com/office/drawing/2014/main" id="{98088849-E8A3-456E-A192-7034023D5317}"/>
              </a:ext>
            </a:extLst>
          </p:cNvPr>
          <p:cNvGrpSpPr/>
          <p:nvPr/>
        </p:nvGrpSpPr>
        <p:grpSpPr>
          <a:xfrm rot="16200000">
            <a:off x="1117229" y="1777998"/>
            <a:ext cx="749302" cy="1130488"/>
            <a:chOff x="8919028" y="1780268"/>
            <a:chExt cx="749302" cy="113048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5BA031F1-FE57-440A-A82D-DED19DFAA40D}"/>
                </a:ext>
              </a:extLst>
            </p:cNvPr>
            <p:cNvSpPr/>
            <p:nvPr/>
          </p:nvSpPr>
          <p:spPr>
            <a:xfrm>
              <a:off x="8919028" y="1780268"/>
              <a:ext cx="720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2" name="箭號: 向右 51">
              <a:extLst>
                <a:ext uri="{FF2B5EF4-FFF2-40B4-BE49-F238E27FC236}">
                  <a16:creationId xmlns:a16="http://schemas.microsoft.com/office/drawing/2014/main" id="{8FDD47BC-81AB-4B29-B7D0-68EAF7F1643B}"/>
                </a:ext>
              </a:extLst>
            </p:cNvPr>
            <p:cNvSpPr/>
            <p:nvPr/>
          </p:nvSpPr>
          <p:spPr>
            <a:xfrm rot="16200000" flipH="1">
              <a:off x="9064289" y="2306715"/>
              <a:ext cx="1080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53" name="箭號: 向右 52">
            <a:extLst>
              <a:ext uri="{FF2B5EF4-FFF2-40B4-BE49-F238E27FC236}">
                <a16:creationId xmlns:a16="http://schemas.microsoft.com/office/drawing/2014/main" id="{2164A5A4-3AA3-41B4-B803-FCC648A32255}"/>
              </a:ext>
            </a:extLst>
          </p:cNvPr>
          <p:cNvSpPr/>
          <p:nvPr/>
        </p:nvSpPr>
        <p:spPr>
          <a:xfrm rot="5400000" flipH="1">
            <a:off x="3045064" y="4127925"/>
            <a:ext cx="576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4" name="箭號: 向右 53">
            <a:extLst>
              <a:ext uri="{FF2B5EF4-FFF2-40B4-BE49-F238E27FC236}">
                <a16:creationId xmlns:a16="http://schemas.microsoft.com/office/drawing/2014/main" id="{B4D488C1-6C6F-469A-AAE4-62EB7BBB680C}"/>
              </a:ext>
            </a:extLst>
          </p:cNvPr>
          <p:cNvSpPr/>
          <p:nvPr/>
        </p:nvSpPr>
        <p:spPr>
          <a:xfrm rot="5400000" flipH="1">
            <a:off x="3039121" y="2735733"/>
            <a:ext cx="576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42A01224-66E0-487A-98BA-96F95F7DA386}"/>
              </a:ext>
            </a:extLst>
          </p:cNvPr>
          <p:cNvGrpSpPr/>
          <p:nvPr/>
        </p:nvGrpSpPr>
        <p:grpSpPr>
          <a:xfrm>
            <a:off x="2195379" y="1497009"/>
            <a:ext cx="2589210" cy="771914"/>
            <a:chOff x="2211334" y="1689674"/>
            <a:chExt cx="2589210" cy="771914"/>
          </a:xfrm>
        </p:grpSpPr>
        <p:pic>
          <p:nvPicPr>
            <p:cNvPr id="75" name="圖片 74">
              <a:extLst>
                <a:ext uri="{FF2B5EF4-FFF2-40B4-BE49-F238E27FC236}">
                  <a16:creationId xmlns:a16="http://schemas.microsoft.com/office/drawing/2014/main" id="{F5E04F47-2B9C-48BD-B19B-6D5529E67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91744" y="1689674"/>
              <a:ext cx="208800" cy="212980"/>
            </a:xfrm>
            <a:prstGeom prst="rect">
              <a:avLst/>
            </a:prstGeom>
          </p:spPr>
        </p:pic>
        <p:grpSp>
          <p:nvGrpSpPr>
            <p:cNvPr id="12" name="群組 11">
              <a:extLst>
                <a:ext uri="{FF2B5EF4-FFF2-40B4-BE49-F238E27FC236}">
                  <a16:creationId xmlns:a16="http://schemas.microsoft.com/office/drawing/2014/main" id="{60EF45E2-7A47-448F-ACEB-876E8AD5B533}"/>
                </a:ext>
              </a:extLst>
            </p:cNvPr>
            <p:cNvGrpSpPr/>
            <p:nvPr/>
          </p:nvGrpSpPr>
          <p:grpSpPr>
            <a:xfrm>
              <a:off x="2211334" y="1689674"/>
              <a:ext cx="2587731" cy="771914"/>
              <a:chOff x="4310062" y="2762250"/>
              <a:chExt cx="3880753" cy="1365355"/>
            </a:xfrm>
          </p:grpSpPr>
          <p:pic>
            <p:nvPicPr>
              <p:cNvPr id="3" name="圖片 2">
                <a:extLst>
                  <a:ext uri="{FF2B5EF4-FFF2-40B4-BE49-F238E27FC236}">
                    <a16:creationId xmlns:a16="http://schemas.microsoft.com/office/drawing/2014/main" id="{413D4C53-6385-42DD-8FC2-7D4B503A4C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10062" y="2762250"/>
                <a:ext cx="3571875" cy="1333500"/>
              </a:xfrm>
              <a:prstGeom prst="rect">
                <a:avLst/>
              </a:prstGeom>
            </p:spPr>
          </p:pic>
          <p:pic>
            <p:nvPicPr>
              <p:cNvPr id="11" name="圖片 10">
                <a:extLst>
                  <a:ext uri="{FF2B5EF4-FFF2-40B4-BE49-F238E27FC236}">
                    <a16:creationId xmlns:a16="http://schemas.microsoft.com/office/drawing/2014/main" id="{D8DB681A-4FD1-48CB-84A9-FC8BAA1545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76489" y="3143322"/>
                <a:ext cx="314326" cy="984283"/>
              </a:xfrm>
              <a:prstGeom prst="rect">
                <a:avLst/>
              </a:prstGeom>
            </p:spPr>
          </p:pic>
        </p:grpSp>
      </p:grpSp>
      <p:pic>
        <p:nvPicPr>
          <p:cNvPr id="78" name="圖片 77">
            <a:extLst>
              <a:ext uri="{FF2B5EF4-FFF2-40B4-BE49-F238E27FC236}">
                <a16:creationId xmlns:a16="http://schemas.microsoft.com/office/drawing/2014/main" id="{B712F178-E2C4-434A-84AD-5F376266EE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2346" y="2984082"/>
            <a:ext cx="2318481" cy="576020"/>
          </a:xfrm>
          <a:prstGeom prst="rect">
            <a:avLst/>
          </a:prstGeom>
        </p:spPr>
      </p:pic>
      <p:pic>
        <p:nvPicPr>
          <p:cNvPr id="80" name="圖片 79">
            <a:extLst>
              <a:ext uri="{FF2B5EF4-FFF2-40B4-BE49-F238E27FC236}">
                <a16:creationId xmlns:a16="http://schemas.microsoft.com/office/drawing/2014/main" id="{207D8DA7-A5B8-40E6-8171-66E744A5F7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54583" y="5068851"/>
            <a:ext cx="953999" cy="720000"/>
          </a:xfrm>
          <a:prstGeom prst="rect">
            <a:avLst/>
          </a:prstGeom>
        </p:spPr>
      </p:pic>
      <p:sp>
        <p:nvSpPr>
          <p:cNvPr id="95" name="文字方塊 94">
            <a:extLst>
              <a:ext uri="{FF2B5EF4-FFF2-40B4-BE49-F238E27FC236}">
                <a16:creationId xmlns:a16="http://schemas.microsoft.com/office/drawing/2014/main" id="{B58FAF0A-F275-4589-9135-EB83D9D9A884}"/>
              </a:ext>
            </a:extLst>
          </p:cNvPr>
          <p:cNvSpPr txBox="1"/>
          <p:nvPr/>
        </p:nvSpPr>
        <p:spPr>
          <a:xfrm>
            <a:off x="7954706" y="1517667"/>
            <a:ext cx="2799730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和走迷宮的差異點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7" name="群組 56">
            <a:extLst>
              <a:ext uri="{FF2B5EF4-FFF2-40B4-BE49-F238E27FC236}">
                <a16:creationId xmlns:a16="http://schemas.microsoft.com/office/drawing/2014/main" id="{1B4735A5-188B-451D-A50C-85828F5B3E09}"/>
              </a:ext>
            </a:extLst>
          </p:cNvPr>
          <p:cNvGrpSpPr/>
          <p:nvPr/>
        </p:nvGrpSpPr>
        <p:grpSpPr>
          <a:xfrm>
            <a:off x="5076636" y="1601906"/>
            <a:ext cx="1724823" cy="292902"/>
            <a:chOff x="7722259" y="2009638"/>
            <a:chExt cx="2126462" cy="292902"/>
          </a:xfrm>
        </p:grpSpPr>
        <p:sp>
          <p:nvSpPr>
            <p:cNvPr id="58" name="矩形: 圓角 57">
              <a:extLst>
                <a:ext uri="{FF2B5EF4-FFF2-40B4-BE49-F238E27FC236}">
                  <a16:creationId xmlns:a16="http://schemas.microsoft.com/office/drawing/2014/main" id="{AA8275B6-EF4A-404D-A7E2-B4E08673895C}"/>
                </a:ext>
              </a:extLst>
            </p:cNvPr>
            <p:cNvSpPr/>
            <p:nvPr/>
          </p:nvSpPr>
          <p:spPr>
            <a:xfrm>
              <a:off x="7832357" y="2009638"/>
              <a:ext cx="2016364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59" name="群組 58">
              <a:extLst>
                <a:ext uri="{FF2B5EF4-FFF2-40B4-BE49-F238E27FC236}">
                  <a16:creationId xmlns:a16="http://schemas.microsoft.com/office/drawing/2014/main" id="{845562B5-5ECA-46E5-9CDD-67A2D8E68406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60" name="橢圓 59">
                <a:extLst>
                  <a:ext uri="{FF2B5EF4-FFF2-40B4-BE49-F238E27FC236}">
                    <a16:creationId xmlns:a16="http://schemas.microsoft.com/office/drawing/2014/main" id="{26AD10A3-2AB6-4EA1-B6A3-0CE0966ED0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1" name="文字方塊 60">
                <a:extLst>
                  <a:ext uri="{FF2B5EF4-FFF2-40B4-BE49-F238E27FC236}">
                    <a16:creationId xmlns:a16="http://schemas.microsoft.com/office/drawing/2014/main" id="{BCF5A5FC-7595-43B6-8A27-E6AA5A43BCF0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</a:t>
                </a:r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2" name="文字方塊 61">
                <a:extLst>
                  <a:ext uri="{FF2B5EF4-FFF2-40B4-BE49-F238E27FC236}">
                    <a16:creationId xmlns:a16="http://schemas.microsoft.com/office/drawing/2014/main" id="{26659ECA-3C6F-441E-83D8-281BE9149CAF}"/>
                  </a:ext>
                </a:extLst>
              </p:cNvPr>
              <p:cNvSpPr txBox="1"/>
              <p:nvPr/>
            </p:nvSpPr>
            <p:spPr>
              <a:xfrm>
                <a:off x="5165939" y="1597562"/>
                <a:ext cx="1697952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 輸出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:r>
                  <a:rPr lang="en-US" altLang="zh-TW" sz="1200" dirty="0" err="1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Noop</a:t>
                </a:r>
                <a:endPara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62" name="文字方塊 61">
                <a:extLst>
                  <a:ext uri="{FF2B5EF4-FFF2-40B4-BE49-F238E27FC236}">
                    <a16:creationId xmlns:a16="http://schemas.microsoft.com/office/drawing/2014/main" id="{26659ECA-3C6F-441E-83D8-281BE9149C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5939" y="1597562"/>
                <a:ext cx="1697952" cy="276999"/>
              </a:xfrm>
              <a:prstGeom prst="rect">
                <a:avLst/>
              </a:prstGeom>
              <a:blipFill>
                <a:blip r:embed="rId8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3" name="群組 62">
            <a:extLst>
              <a:ext uri="{FF2B5EF4-FFF2-40B4-BE49-F238E27FC236}">
                <a16:creationId xmlns:a16="http://schemas.microsoft.com/office/drawing/2014/main" id="{611CDB7D-D072-4FAB-A7A0-987FDC058844}"/>
              </a:ext>
            </a:extLst>
          </p:cNvPr>
          <p:cNvGrpSpPr/>
          <p:nvPr/>
        </p:nvGrpSpPr>
        <p:grpSpPr>
          <a:xfrm>
            <a:off x="4643362" y="5515062"/>
            <a:ext cx="1287756" cy="292902"/>
            <a:chOff x="7722259" y="2009638"/>
            <a:chExt cx="1287756" cy="292902"/>
          </a:xfrm>
        </p:grpSpPr>
        <p:sp>
          <p:nvSpPr>
            <p:cNvPr id="64" name="矩形: 圓角 63">
              <a:extLst>
                <a:ext uri="{FF2B5EF4-FFF2-40B4-BE49-F238E27FC236}">
                  <a16:creationId xmlns:a16="http://schemas.microsoft.com/office/drawing/2014/main" id="{59B73FFC-AB3E-482F-A377-D8E2A8C8FC4A}"/>
                </a:ext>
              </a:extLst>
            </p:cNvPr>
            <p:cNvSpPr/>
            <p:nvPr/>
          </p:nvSpPr>
          <p:spPr>
            <a:xfrm>
              <a:off x="7832356" y="2009638"/>
              <a:ext cx="1177659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65" name="群組 64">
              <a:extLst>
                <a:ext uri="{FF2B5EF4-FFF2-40B4-BE49-F238E27FC236}">
                  <a16:creationId xmlns:a16="http://schemas.microsoft.com/office/drawing/2014/main" id="{660FDF16-12F2-4CE9-965F-3F2DD7CF189F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66" name="橢圓 65">
                <a:extLst>
                  <a:ext uri="{FF2B5EF4-FFF2-40B4-BE49-F238E27FC236}">
                    <a16:creationId xmlns:a16="http://schemas.microsoft.com/office/drawing/2014/main" id="{75CDB23D-24DB-44BC-9EB2-7F19DC0EAC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7" name="文字方塊 66">
                <a:extLst>
                  <a:ext uri="{FF2B5EF4-FFF2-40B4-BE49-F238E27FC236}">
                    <a16:creationId xmlns:a16="http://schemas.microsoft.com/office/drawing/2014/main" id="{C0C07DCC-04A6-41E6-B99B-60D166A50639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</a:t>
                </a:r>
              </a:p>
            </p:txBody>
          </p:sp>
        </p:grpSp>
      </p:grp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59AC377C-850E-4D58-ABF4-9B50DF5EA57E}"/>
              </a:ext>
            </a:extLst>
          </p:cNvPr>
          <p:cNvSpPr txBox="1"/>
          <p:nvPr/>
        </p:nvSpPr>
        <p:spPr>
          <a:xfrm>
            <a:off x="4863863" y="5518112"/>
            <a:ext cx="87957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 err="1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Noop</a:t>
            </a:r>
            <a:endParaRPr lang="en-US" altLang="zh-TW" sz="1200" dirty="0">
              <a:solidFill>
                <a:schemeClr val="bg1"/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69" name="圖片 68">
            <a:extLst>
              <a:ext uri="{FF2B5EF4-FFF2-40B4-BE49-F238E27FC236}">
                <a16:creationId xmlns:a16="http://schemas.microsoft.com/office/drawing/2014/main" id="{C6099591-7AE4-40D7-A9DE-B4EF772F7993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2131" y="3382452"/>
            <a:ext cx="1039068" cy="720092"/>
          </a:xfrm>
          <a:prstGeom prst="rect">
            <a:avLst/>
          </a:prstGeom>
        </p:spPr>
      </p:pic>
      <p:sp>
        <p:nvSpPr>
          <p:cNvPr id="70" name="文字方塊 69">
            <a:extLst>
              <a:ext uri="{FF2B5EF4-FFF2-40B4-BE49-F238E27FC236}">
                <a16:creationId xmlns:a16="http://schemas.microsoft.com/office/drawing/2014/main" id="{6FE72215-F6B8-4059-90FC-E5BD6FAD20C4}"/>
              </a:ext>
            </a:extLst>
          </p:cNvPr>
          <p:cNvSpPr txBox="1"/>
          <p:nvPr/>
        </p:nvSpPr>
        <p:spPr>
          <a:xfrm>
            <a:off x="3146011" y="3484789"/>
            <a:ext cx="41504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+0</a:t>
            </a:r>
          </a:p>
        </p:txBody>
      </p: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08935B17-6385-49BA-87C9-5EF3B17CECCE}"/>
              </a:ext>
            </a:extLst>
          </p:cNvPr>
          <p:cNvGrpSpPr/>
          <p:nvPr/>
        </p:nvGrpSpPr>
        <p:grpSpPr>
          <a:xfrm>
            <a:off x="3773266" y="2767733"/>
            <a:ext cx="662497" cy="292902"/>
            <a:chOff x="3339680" y="2774895"/>
            <a:chExt cx="662497" cy="292902"/>
          </a:xfrm>
        </p:grpSpPr>
        <p:grpSp>
          <p:nvGrpSpPr>
            <p:cNvPr id="74" name="群組 73">
              <a:extLst>
                <a:ext uri="{FF2B5EF4-FFF2-40B4-BE49-F238E27FC236}">
                  <a16:creationId xmlns:a16="http://schemas.microsoft.com/office/drawing/2014/main" id="{D08D5894-5C4E-4ED5-9950-425C6A1ABA57}"/>
                </a:ext>
              </a:extLst>
            </p:cNvPr>
            <p:cNvGrpSpPr/>
            <p:nvPr/>
          </p:nvGrpSpPr>
          <p:grpSpPr>
            <a:xfrm>
              <a:off x="3339680" y="2774895"/>
              <a:ext cx="662497" cy="292902"/>
              <a:chOff x="7722259" y="2009638"/>
              <a:chExt cx="662497" cy="292902"/>
            </a:xfrm>
          </p:grpSpPr>
          <p:sp>
            <p:nvSpPr>
              <p:cNvPr id="79" name="矩形: 圓角 78">
                <a:extLst>
                  <a:ext uri="{FF2B5EF4-FFF2-40B4-BE49-F238E27FC236}">
                    <a16:creationId xmlns:a16="http://schemas.microsoft.com/office/drawing/2014/main" id="{72D4627D-C2B6-4638-8934-8712D1C17EEA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552399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93" name="群組 92">
                <a:extLst>
                  <a:ext uri="{FF2B5EF4-FFF2-40B4-BE49-F238E27FC236}">
                    <a16:creationId xmlns:a16="http://schemas.microsoft.com/office/drawing/2014/main" id="{62F0755D-C26F-4389-8E9B-1522A3E51F2F}"/>
                  </a:ext>
                </a:extLst>
              </p:cNvPr>
              <p:cNvGrpSpPr/>
              <p:nvPr/>
            </p:nvGrpSpPr>
            <p:grpSpPr>
              <a:xfrm>
                <a:off x="7722259" y="2025541"/>
                <a:ext cx="252000" cy="276999"/>
                <a:chOff x="7482989" y="1877635"/>
                <a:chExt cx="252000" cy="276999"/>
              </a:xfrm>
            </p:grpSpPr>
            <p:sp>
              <p:nvSpPr>
                <p:cNvPr id="96" name="橢圓 95">
                  <a:extLst>
                    <a:ext uri="{FF2B5EF4-FFF2-40B4-BE49-F238E27FC236}">
                      <a16:creationId xmlns:a16="http://schemas.microsoft.com/office/drawing/2014/main" id="{FE248FA8-47E0-48B4-9B92-72EBEDA6B99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54526B42-E3E5-4FD2-AA5B-62CFD85CD187}"/>
                    </a:ext>
                  </a:extLst>
                </p:cNvPr>
                <p:cNvSpPr txBox="1"/>
                <p:nvPr/>
              </p:nvSpPr>
              <p:spPr>
                <a:xfrm>
                  <a:off x="7496160" y="1877635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3</a:t>
                  </a:r>
                </a:p>
              </p:txBody>
            </p:sp>
          </p:grpSp>
        </p:grpSp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9E57A199-DF82-435C-8EE5-80B7E6E186D8}"/>
                </a:ext>
              </a:extLst>
            </p:cNvPr>
            <p:cNvSpPr txBox="1"/>
            <p:nvPr/>
          </p:nvSpPr>
          <p:spPr>
            <a:xfrm>
              <a:off x="3560181" y="2777945"/>
              <a:ext cx="415046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+0</a:t>
              </a:r>
            </a:p>
          </p:txBody>
        </p:sp>
      </p:grpSp>
      <p:grpSp>
        <p:nvGrpSpPr>
          <p:cNvPr id="114" name="群組 113">
            <a:extLst>
              <a:ext uri="{FF2B5EF4-FFF2-40B4-BE49-F238E27FC236}">
                <a16:creationId xmlns:a16="http://schemas.microsoft.com/office/drawing/2014/main" id="{91BAC810-CE2B-4EA5-9734-DB45C6B325F5}"/>
              </a:ext>
            </a:extLst>
          </p:cNvPr>
          <p:cNvGrpSpPr/>
          <p:nvPr/>
        </p:nvGrpSpPr>
        <p:grpSpPr>
          <a:xfrm>
            <a:off x="285626" y="2223044"/>
            <a:ext cx="1475711" cy="293697"/>
            <a:chOff x="1891009" y="1203216"/>
            <a:chExt cx="1475711" cy="293697"/>
          </a:xfrm>
        </p:grpSpPr>
        <p:grpSp>
          <p:nvGrpSpPr>
            <p:cNvPr id="115" name="群組 114">
              <a:extLst>
                <a:ext uri="{FF2B5EF4-FFF2-40B4-BE49-F238E27FC236}">
                  <a16:creationId xmlns:a16="http://schemas.microsoft.com/office/drawing/2014/main" id="{1EED99D3-CB6F-40D1-9939-9EE35D01CA57}"/>
                </a:ext>
              </a:extLst>
            </p:cNvPr>
            <p:cNvGrpSpPr/>
            <p:nvPr/>
          </p:nvGrpSpPr>
          <p:grpSpPr>
            <a:xfrm>
              <a:off x="1891009" y="1203216"/>
              <a:ext cx="1427373" cy="288713"/>
              <a:chOff x="7722259" y="2009638"/>
              <a:chExt cx="1427373" cy="288713"/>
            </a:xfrm>
          </p:grpSpPr>
          <p:sp>
            <p:nvSpPr>
              <p:cNvPr id="117" name="矩形: 圓角 116">
                <a:extLst>
                  <a:ext uri="{FF2B5EF4-FFF2-40B4-BE49-F238E27FC236}">
                    <a16:creationId xmlns:a16="http://schemas.microsoft.com/office/drawing/2014/main" id="{AE43E737-7A7F-497E-9AE0-1F80B92E0CCE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1317275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18" name="群組 117">
                <a:extLst>
                  <a:ext uri="{FF2B5EF4-FFF2-40B4-BE49-F238E27FC236}">
                    <a16:creationId xmlns:a16="http://schemas.microsoft.com/office/drawing/2014/main" id="{2E0DE183-1DE3-4F37-A225-4FB69BBE858E}"/>
                  </a:ext>
                </a:extLst>
              </p:cNvPr>
              <p:cNvGrpSpPr/>
              <p:nvPr/>
            </p:nvGrpSpPr>
            <p:grpSpPr>
              <a:xfrm>
                <a:off x="7722259" y="2021352"/>
                <a:ext cx="252000" cy="276999"/>
                <a:chOff x="7482989" y="1873446"/>
                <a:chExt cx="252000" cy="276999"/>
              </a:xfrm>
            </p:grpSpPr>
            <p:sp>
              <p:nvSpPr>
                <p:cNvPr id="119" name="橢圓 118">
                  <a:extLst>
                    <a:ext uri="{FF2B5EF4-FFF2-40B4-BE49-F238E27FC236}">
                      <a16:creationId xmlns:a16="http://schemas.microsoft.com/office/drawing/2014/main" id="{20C172D7-831F-4999-BE9C-CB04E4DED9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0" name="文字方塊 119">
                  <a:extLst>
                    <a:ext uri="{FF2B5EF4-FFF2-40B4-BE49-F238E27FC236}">
                      <a16:creationId xmlns:a16="http://schemas.microsoft.com/office/drawing/2014/main" id="{1DD85E16-DE72-4555-88D5-32AF172C5368}"/>
                    </a:ext>
                  </a:extLst>
                </p:cNvPr>
                <p:cNvSpPr txBox="1"/>
                <p:nvPr/>
              </p:nvSpPr>
              <p:spPr>
                <a:xfrm>
                  <a:off x="7496160" y="1873446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4</a:t>
                  </a:r>
                </a:p>
              </p:txBody>
            </p:sp>
          </p:grpSp>
        </p:grpSp>
        <p:sp>
          <p:nvSpPr>
            <p:cNvPr id="116" name="文字方塊 115">
              <a:extLst>
                <a:ext uri="{FF2B5EF4-FFF2-40B4-BE49-F238E27FC236}">
                  <a16:creationId xmlns:a16="http://schemas.microsoft.com/office/drawing/2014/main" id="{A3993576-D2F6-48C6-BDA2-AF61248D5FCA}"/>
                </a:ext>
              </a:extLst>
            </p:cNvPr>
            <p:cNvSpPr txBox="1"/>
            <p:nvPr/>
          </p:nvSpPr>
          <p:spPr>
            <a:xfrm>
              <a:off x="2089126" y="1219914"/>
              <a:ext cx="127759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把這四幀記下來</a:t>
              </a:r>
              <a:endPara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D80DC931-8B2B-4B20-8930-D1C2956DECCA}"/>
              </a:ext>
            </a:extLst>
          </p:cNvPr>
          <p:cNvGrpSpPr/>
          <p:nvPr/>
        </p:nvGrpSpPr>
        <p:grpSpPr>
          <a:xfrm>
            <a:off x="92128" y="1582432"/>
            <a:ext cx="2025751" cy="288713"/>
            <a:chOff x="1891009" y="1203216"/>
            <a:chExt cx="2025751" cy="288713"/>
          </a:xfrm>
        </p:grpSpPr>
        <p:grpSp>
          <p:nvGrpSpPr>
            <p:cNvPr id="129" name="群組 128">
              <a:extLst>
                <a:ext uri="{FF2B5EF4-FFF2-40B4-BE49-F238E27FC236}">
                  <a16:creationId xmlns:a16="http://schemas.microsoft.com/office/drawing/2014/main" id="{DA9E4F77-C1B3-41B7-BC0F-2914959E23FD}"/>
                </a:ext>
              </a:extLst>
            </p:cNvPr>
            <p:cNvGrpSpPr/>
            <p:nvPr/>
          </p:nvGrpSpPr>
          <p:grpSpPr>
            <a:xfrm>
              <a:off x="1891009" y="1203216"/>
              <a:ext cx="2025750" cy="288713"/>
              <a:chOff x="7722259" y="2009638"/>
              <a:chExt cx="2025750" cy="288713"/>
            </a:xfrm>
          </p:grpSpPr>
          <p:sp>
            <p:nvSpPr>
              <p:cNvPr id="131" name="矩形: 圓角 130">
                <a:extLst>
                  <a:ext uri="{FF2B5EF4-FFF2-40B4-BE49-F238E27FC236}">
                    <a16:creationId xmlns:a16="http://schemas.microsoft.com/office/drawing/2014/main" id="{001066D1-10EC-41C9-928F-7DC5458252B7}"/>
                  </a:ext>
                </a:extLst>
              </p:cNvPr>
              <p:cNvSpPr/>
              <p:nvPr/>
            </p:nvSpPr>
            <p:spPr>
              <a:xfrm>
                <a:off x="7832356" y="2009638"/>
                <a:ext cx="1915653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32" name="群組 131">
                <a:extLst>
                  <a:ext uri="{FF2B5EF4-FFF2-40B4-BE49-F238E27FC236}">
                    <a16:creationId xmlns:a16="http://schemas.microsoft.com/office/drawing/2014/main" id="{B966052E-199A-4EC0-8E1E-555C0F3DC129}"/>
                  </a:ext>
                </a:extLst>
              </p:cNvPr>
              <p:cNvGrpSpPr/>
              <p:nvPr/>
            </p:nvGrpSpPr>
            <p:grpSpPr>
              <a:xfrm>
                <a:off x="7722259" y="2021352"/>
                <a:ext cx="252000" cy="276999"/>
                <a:chOff x="7482989" y="1873446"/>
                <a:chExt cx="252000" cy="276999"/>
              </a:xfrm>
            </p:grpSpPr>
            <p:sp>
              <p:nvSpPr>
                <p:cNvPr id="133" name="橢圓 132">
                  <a:extLst>
                    <a:ext uri="{FF2B5EF4-FFF2-40B4-BE49-F238E27FC236}">
                      <a16:creationId xmlns:a16="http://schemas.microsoft.com/office/drawing/2014/main" id="{1FBF35C9-62D7-42E6-9B15-9B7AF865473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4" name="文字方塊 133">
                  <a:extLst>
                    <a:ext uri="{FF2B5EF4-FFF2-40B4-BE49-F238E27FC236}">
                      <a16:creationId xmlns:a16="http://schemas.microsoft.com/office/drawing/2014/main" id="{D935C6A2-DD54-40D5-9287-2E98E8FA2EF4}"/>
                    </a:ext>
                  </a:extLst>
                </p:cNvPr>
                <p:cNvSpPr txBox="1"/>
                <p:nvPr/>
              </p:nvSpPr>
              <p:spPr>
                <a:xfrm>
                  <a:off x="7496160" y="1873446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5</a:t>
                  </a:r>
                </a:p>
              </p:txBody>
            </p:sp>
          </p:grpSp>
        </p:grpSp>
        <p:sp>
          <p:nvSpPr>
            <p:cNvPr id="130" name="文字方塊 129">
              <a:extLst>
                <a:ext uri="{FF2B5EF4-FFF2-40B4-BE49-F238E27FC236}">
                  <a16:creationId xmlns:a16="http://schemas.microsoft.com/office/drawing/2014/main" id="{C1417499-E361-4768-9E68-80480E523DC9}"/>
                </a:ext>
              </a:extLst>
            </p:cNvPr>
            <p:cNvSpPr txBox="1"/>
            <p:nvPr/>
          </p:nvSpPr>
          <p:spPr>
            <a:xfrm>
              <a:off x="2061862" y="1213414"/>
              <a:ext cx="1854898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抽</a:t>
              </a:r>
              <a:r>
                <a: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32</a:t>
              </a:r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筆回憶學習，並繼續</a:t>
              </a:r>
            </a:p>
          </p:txBody>
        </p:sp>
      </p:grpSp>
      <p:pic>
        <p:nvPicPr>
          <p:cNvPr id="6" name="圖片 5">
            <a:extLst>
              <a:ext uri="{FF2B5EF4-FFF2-40B4-BE49-F238E27FC236}">
                <a16:creationId xmlns:a16="http://schemas.microsoft.com/office/drawing/2014/main" id="{52A47298-8E18-4EAA-BA43-82A2A9F35958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1169510" y="3391379"/>
            <a:ext cx="1039068" cy="72009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BF842A37-0458-4BDD-BAEA-9A39FA404A48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48767" y="4200197"/>
            <a:ext cx="1039068" cy="72009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AC8BBC5-4639-4FAC-AFC2-D02C2B8D48E5}"/>
              </a:ext>
            </a:extLst>
          </p:cNvPr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176705" y="4211400"/>
            <a:ext cx="1040400" cy="720000"/>
          </a:xfrm>
          <a:prstGeom prst="rect">
            <a:avLst/>
          </a:prstGeom>
        </p:spPr>
      </p:pic>
      <p:sp>
        <p:nvSpPr>
          <p:cNvPr id="135" name="文字方塊 134">
            <a:extLst>
              <a:ext uri="{FF2B5EF4-FFF2-40B4-BE49-F238E27FC236}">
                <a16:creationId xmlns:a16="http://schemas.microsoft.com/office/drawing/2014/main" id="{D34E2C55-959E-41CF-8174-9A62A95D83D1}"/>
              </a:ext>
            </a:extLst>
          </p:cNvPr>
          <p:cNvSpPr txBox="1"/>
          <p:nvPr/>
        </p:nvSpPr>
        <p:spPr>
          <a:xfrm>
            <a:off x="7501114" y="2349415"/>
            <a:ext cx="416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Agent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：神經網路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State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： 四幀遊戲畫面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學習*： 儲存最近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100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萬筆回憶，隨機抽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32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筆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grpSp>
        <p:nvGrpSpPr>
          <p:cNvPr id="143" name="群組 142">
            <a:extLst>
              <a:ext uri="{FF2B5EF4-FFF2-40B4-BE49-F238E27FC236}">
                <a16:creationId xmlns:a16="http://schemas.microsoft.com/office/drawing/2014/main" id="{0DAFF18F-3936-449C-BF6C-B07C8ADC40DC}"/>
              </a:ext>
            </a:extLst>
          </p:cNvPr>
          <p:cNvGrpSpPr/>
          <p:nvPr/>
        </p:nvGrpSpPr>
        <p:grpSpPr>
          <a:xfrm>
            <a:off x="1517669" y="2743125"/>
            <a:ext cx="1475711" cy="293697"/>
            <a:chOff x="1891009" y="1203216"/>
            <a:chExt cx="1475711" cy="293697"/>
          </a:xfrm>
        </p:grpSpPr>
        <p:grpSp>
          <p:nvGrpSpPr>
            <p:cNvPr id="144" name="群組 143">
              <a:extLst>
                <a:ext uri="{FF2B5EF4-FFF2-40B4-BE49-F238E27FC236}">
                  <a16:creationId xmlns:a16="http://schemas.microsoft.com/office/drawing/2014/main" id="{B2EB6BA5-AF0B-4EBE-8952-6E794A98C3B7}"/>
                </a:ext>
              </a:extLst>
            </p:cNvPr>
            <p:cNvGrpSpPr/>
            <p:nvPr/>
          </p:nvGrpSpPr>
          <p:grpSpPr>
            <a:xfrm>
              <a:off x="1891009" y="1203216"/>
              <a:ext cx="1427373" cy="288713"/>
              <a:chOff x="7722259" y="2009638"/>
              <a:chExt cx="1427373" cy="288713"/>
            </a:xfrm>
          </p:grpSpPr>
          <p:sp>
            <p:nvSpPr>
              <p:cNvPr id="146" name="矩形: 圓角 145">
                <a:extLst>
                  <a:ext uri="{FF2B5EF4-FFF2-40B4-BE49-F238E27FC236}">
                    <a16:creationId xmlns:a16="http://schemas.microsoft.com/office/drawing/2014/main" id="{7A465789-ED81-45A7-BDC6-CB5037F02A76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1317275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47" name="群組 146">
                <a:extLst>
                  <a:ext uri="{FF2B5EF4-FFF2-40B4-BE49-F238E27FC236}">
                    <a16:creationId xmlns:a16="http://schemas.microsoft.com/office/drawing/2014/main" id="{2AEA5D3F-B4A3-4997-9446-795E12FBEC42}"/>
                  </a:ext>
                </a:extLst>
              </p:cNvPr>
              <p:cNvGrpSpPr/>
              <p:nvPr/>
            </p:nvGrpSpPr>
            <p:grpSpPr>
              <a:xfrm>
                <a:off x="7722259" y="2021352"/>
                <a:ext cx="252000" cy="276999"/>
                <a:chOff x="7482989" y="1873446"/>
                <a:chExt cx="252000" cy="276999"/>
              </a:xfrm>
            </p:grpSpPr>
            <p:sp>
              <p:nvSpPr>
                <p:cNvPr id="148" name="橢圓 147">
                  <a:extLst>
                    <a:ext uri="{FF2B5EF4-FFF2-40B4-BE49-F238E27FC236}">
                      <a16:creationId xmlns:a16="http://schemas.microsoft.com/office/drawing/2014/main" id="{FAD76C83-7163-4F1F-BFF4-8EAD5C16E66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9" name="文字方塊 148">
                  <a:extLst>
                    <a:ext uri="{FF2B5EF4-FFF2-40B4-BE49-F238E27FC236}">
                      <a16:creationId xmlns:a16="http://schemas.microsoft.com/office/drawing/2014/main" id="{DE889DA5-161E-47CE-8061-844BE10FB6A7}"/>
                    </a:ext>
                  </a:extLst>
                </p:cNvPr>
                <p:cNvSpPr txBox="1"/>
                <p:nvPr/>
              </p:nvSpPr>
              <p:spPr>
                <a:xfrm>
                  <a:off x="7496160" y="1873446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3</a:t>
                  </a:r>
                </a:p>
              </p:txBody>
            </p:sp>
          </p:grpSp>
        </p:grpSp>
        <p:sp>
          <p:nvSpPr>
            <p:cNvPr id="145" name="文字方塊 144">
              <a:extLst>
                <a:ext uri="{FF2B5EF4-FFF2-40B4-BE49-F238E27FC236}">
                  <a16:creationId xmlns:a16="http://schemas.microsoft.com/office/drawing/2014/main" id="{B8E0F6F7-A00C-4B6D-BD4B-BC29B6EA77F9}"/>
                </a:ext>
              </a:extLst>
            </p:cNvPr>
            <p:cNvSpPr txBox="1"/>
            <p:nvPr/>
          </p:nvSpPr>
          <p:spPr>
            <a:xfrm>
              <a:off x="2089126" y="1219914"/>
              <a:ext cx="127759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下</a:t>
              </a:r>
              <a:r>
                <a:rPr lang="zh-TW" altLang="en-US" sz="1200" b="1" u="sng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四幀</a:t>
              </a:r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遊戲畫面</a:t>
              </a:r>
              <a:endPara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sp>
        <p:nvSpPr>
          <p:cNvPr id="150" name="文字方塊 149">
            <a:extLst>
              <a:ext uri="{FF2B5EF4-FFF2-40B4-BE49-F238E27FC236}">
                <a16:creationId xmlns:a16="http://schemas.microsoft.com/office/drawing/2014/main" id="{F4BA8BAD-9EA1-42C1-B488-8AD1803844C9}"/>
              </a:ext>
            </a:extLst>
          </p:cNvPr>
          <p:cNvSpPr txBox="1"/>
          <p:nvPr/>
        </p:nvSpPr>
        <p:spPr>
          <a:xfrm>
            <a:off x="7031789" y="6506948"/>
            <a:ext cx="3729229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※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稱作經驗回放，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DeepMind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宣稱能降低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Agent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學新忘舊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51" name="圖片 150">
            <a:extLst>
              <a:ext uri="{FF2B5EF4-FFF2-40B4-BE49-F238E27FC236}">
                <a16:creationId xmlns:a16="http://schemas.microsoft.com/office/drawing/2014/main" id="{7835B76A-F32B-4A76-8B8C-D09A15F267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6908" y="5064551"/>
            <a:ext cx="953999" cy="720000"/>
          </a:xfrm>
          <a:prstGeom prst="rect">
            <a:avLst/>
          </a:prstGeom>
        </p:spPr>
      </p:pic>
      <p:pic>
        <p:nvPicPr>
          <p:cNvPr id="152" name="圖片 151">
            <a:extLst>
              <a:ext uri="{FF2B5EF4-FFF2-40B4-BE49-F238E27FC236}">
                <a16:creationId xmlns:a16="http://schemas.microsoft.com/office/drawing/2014/main" id="{A82FA786-85BC-4C47-B096-A819B4A896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2655" y="5831448"/>
            <a:ext cx="953999" cy="720000"/>
          </a:xfrm>
          <a:prstGeom prst="rect">
            <a:avLst/>
          </a:prstGeom>
        </p:spPr>
      </p:pic>
      <p:pic>
        <p:nvPicPr>
          <p:cNvPr id="153" name="圖片 152">
            <a:extLst>
              <a:ext uri="{FF2B5EF4-FFF2-40B4-BE49-F238E27FC236}">
                <a16:creationId xmlns:a16="http://schemas.microsoft.com/office/drawing/2014/main" id="{45CE867B-3DD1-4735-BE50-6DEBC2EDBE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54583" y="5831448"/>
            <a:ext cx="953999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46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群組 227">
            <a:extLst>
              <a:ext uri="{FF2B5EF4-FFF2-40B4-BE49-F238E27FC236}">
                <a16:creationId xmlns:a16="http://schemas.microsoft.com/office/drawing/2014/main" id="{E40CB65E-C455-46D6-A48F-7A547BCA8146}"/>
              </a:ext>
            </a:extLst>
          </p:cNvPr>
          <p:cNvGrpSpPr/>
          <p:nvPr/>
        </p:nvGrpSpPr>
        <p:grpSpPr>
          <a:xfrm>
            <a:off x="6392395" y="3754466"/>
            <a:ext cx="4651017" cy="2235198"/>
            <a:chOff x="6392395" y="3754466"/>
            <a:chExt cx="4651017" cy="2235198"/>
          </a:xfrm>
        </p:grpSpPr>
        <p:sp>
          <p:nvSpPr>
            <p:cNvPr id="227" name="矩形 226">
              <a:extLst>
                <a:ext uri="{FF2B5EF4-FFF2-40B4-BE49-F238E27FC236}">
                  <a16:creationId xmlns:a16="http://schemas.microsoft.com/office/drawing/2014/main" id="{3249D426-415A-4C16-9193-1A67E3093335}"/>
                </a:ext>
              </a:extLst>
            </p:cNvPr>
            <p:cNvSpPr/>
            <p:nvPr/>
          </p:nvSpPr>
          <p:spPr>
            <a:xfrm>
              <a:off x="6392395" y="3754466"/>
              <a:ext cx="4651017" cy="209438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6" name="文字方塊 225">
              <a:extLst>
                <a:ext uri="{FF2B5EF4-FFF2-40B4-BE49-F238E27FC236}">
                  <a16:creationId xmlns:a16="http://schemas.microsoft.com/office/drawing/2014/main" id="{B956FADC-4C1B-4583-B64B-7A09230A93B6}"/>
                </a:ext>
              </a:extLst>
            </p:cNvPr>
            <p:cNvSpPr txBox="1"/>
            <p:nvPr/>
          </p:nvSpPr>
          <p:spPr>
            <a:xfrm>
              <a:off x="7033102" y="5712665"/>
              <a:ext cx="3483336" cy="276999"/>
            </a:xfrm>
            <a:prstGeom prst="rect">
              <a:avLst/>
            </a:prstGeom>
            <a:solidFill>
              <a:schemeClr val="bg1"/>
            </a:solidFill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b="1" dirty="0">
                  <a:solidFill>
                    <a:srgbClr val="FF0000"/>
                  </a:solidFill>
                  <a:latin typeface="+mj-lt"/>
                  <a:ea typeface="微軟正黑體" panose="020B0604030504040204" pitchFamily="34" charset="-120"/>
                </a:rPr>
                <a:t>強化學習訓練架構本質是一個「收集資料的過程」</a:t>
              </a:r>
              <a:endParaRPr lang="en-US" altLang="zh-TW" sz="12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18" name="文字方塊 217">
            <a:extLst>
              <a:ext uri="{FF2B5EF4-FFF2-40B4-BE49-F238E27FC236}">
                <a16:creationId xmlns:a16="http://schemas.microsoft.com/office/drawing/2014/main" id="{D74DCA97-F478-4E93-A434-59CD78076BF6}"/>
              </a:ext>
            </a:extLst>
          </p:cNvPr>
          <p:cNvSpPr txBox="1"/>
          <p:nvPr/>
        </p:nvSpPr>
        <p:spPr>
          <a:xfrm>
            <a:off x="10523401" y="4291237"/>
            <a:ext cx="355198" cy="1177053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  <a:p>
            <a:pPr algn="r"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  <a:p>
            <a:pPr algn="r"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  <a:p>
            <a:pPr algn="r"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  <a:p>
            <a:pPr algn="r"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14.9</a:t>
            </a:r>
          </a:p>
          <a:p>
            <a:pPr algn="r"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</p:txBody>
      </p:sp>
      <p:grpSp>
        <p:nvGrpSpPr>
          <p:cNvPr id="194" name="群組 193">
            <a:extLst>
              <a:ext uri="{FF2B5EF4-FFF2-40B4-BE49-F238E27FC236}">
                <a16:creationId xmlns:a16="http://schemas.microsoft.com/office/drawing/2014/main" id="{73188C7A-07C5-4C51-AEA6-40EDDA386C9F}"/>
              </a:ext>
            </a:extLst>
          </p:cNvPr>
          <p:cNvGrpSpPr/>
          <p:nvPr/>
        </p:nvGrpSpPr>
        <p:grpSpPr>
          <a:xfrm>
            <a:off x="7455270" y="4483967"/>
            <a:ext cx="2494496" cy="682538"/>
            <a:chOff x="2211334" y="1689674"/>
            <a:chExt cx="2589210" cy="771914"/>
          </a:xfrm>
        </p:grpSpPr>
        <p:pic>
          <p:nvPicPr>
            <p:cNvPr id="195" name="圖片 194">
              <a:extLst>
                <a:ext uri="{FF2B5EF4-FFF2-40B4-BE49-F238E27FC236}">
                  <a16:creationId xmlns:a16="http://schemas.microsoft.com/office/drawing/2014/main" id="{887E21F7-F6CE-49D5-8B3C-E7ED5525D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91744" y="1689674"/>
              <a:ext cx="208800" cy="212980"/>
            </a:xfrm>
            <a:prstGeom prst="rect">
              <a:avLst/>
            </a:prstGeom>
          </p:spPr>
        </p:pic>
        <p:grpSp>
          <p:nvGrpSpPr>
            <p:cNvPr id="196" name="群組 195">
              <a:extLst>
                <a:ext uri="{FF2B5EF4-FFF2-40B4-BE49-F238E27FC236}">
                  <a16:creationId xmlns:a16="http://schemas.microsoft.com/office/drawing/2014/main" id="{2269AC03-F62E-4916-BDFF-DB327D1F5AAA}"/>
                </a:ext>
              </a:extLst>
            </p:cNvPr>
            <p:cNvGrpSpPr/>
            <p:nvPr/>
          </p:nvGrpSpPr>
          <p:grpSpPr>
            <a:xfrm>
              <a:off x="2211334" y="1689674"/>
              <a:ext cx="2587731" cy="771914"/>
              <a:chOff x="4310062" y="2762250"/>
              <a:chExt cx="3880753" cy="1365355"/>
            </a:xfrm>
          </p:grpSpPr>
          <p:pic>
            <p:nvPicPr>
              <p:cNvPr id="197" name="圖片 196">
                <a:extLst>
                  <a:ext uri="{FF2B5EF4-FFF2-40B4-BE49-F238E27FC236}">
                    <a16:creationId xmlns:a16="http://schemas.microsoft.com/office/drawing/2014/main" id="{DB50605C-9E53-4C30-9595-5246F2A6E8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10062" y="2762250"/>
                <a:ext cx="3571875" cy="1333500"/>
              </a:xfrm>
              <a:prstGeom prst="rect">
                <a:avLst/>
              </a:prstGeom>
            </p:spPr>
          </p:pic>
          <p:pic>
            <p:nvPicPr>
              <p:cNvPr id="198" name="圖片 197">
                <a:extLst>
                  <a:ext uri="{FF2B5EF4-FFF2-40B4-BE49-F238E27FC236}">
                    <a16:creationId xmlns:a16="http://schemas.microsoft.com/office/drawing/2014/main" id="{5C68B74F-38D2-4D7E-AC4C-B8A7523A4D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76489" y="3143322"/>
                <a:ext cx="314326" cy="984283"/>
              </a:xfrm>
              <a:prstGeom prst="rect">
                <a:avLst/>
              </a:prstGeom>
            </p:spPr>
          </p:pic>
        </p:grpSp>
      </p:grpSp>
      <p:pic>
        <p:nvPicPr>
          <p:cNvPr id="16" name="圖片 15">
            <a:extLst>
              <a:ext uri="{FF2B5EF4-FFF2-40B4-BE49-F238E27FC236}">
                <a16:creationId xmlns:a16="http://schemas.microsoft.com/office/drawing/2014/main" id="{B17EC51A-E2CC-4800-96E7-8E02588A90F9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447380" y="5969689"/>
            <a:ext cx="1040400" cy="720000"/>
          </a:xfrm>
          <a:prstGeom prst="rect">
            <a:avLst/>
          </a:prstGeom>
        </p:spPr>
      </p:pic>
      <p:pic>
        <p:nvPicPr>
          <p:cNvPr id="94" name="圖片 93">
            <a:extLst>
              <a:ext uri="{FF2B5EF4-FFF2-40B4-BE49-F238E27FC236}">
                <a16:creationId xmlns:a16="http://schemas.microsoft.com/office/drawing/2014/main" id="{427ECB34-7B5A-4D82-B584-978068E9081C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160051" y="4211400"/>
            <a:ext cx="1040400" cy="720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6215EF14-2704-4FBF-89F7-372100FFCB2F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9362" y="4200620"/>
            <a:ext cx="1040400" cy="720000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3FA4F270-E8F8-48B4-9AE0-814A8B38E0EA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1160559" y="3391425"/>
            <a:ext cx="1040400" cy="72000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54823B8C-F0D6-448A-B33F-2A3704416E9C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62131" y="3381739"/>
            <a:ext cx="1040400" cy="7200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4. Deep Q-Learning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endParaRPr lang="en-US" altLang="zh-TW" sz="2800" b="1" dirty="0">
              <a:solidFill>
                <a:srgbClr val="0070C0"/>
              </a:solidFill>
              <a:effectLst>
                <a:glow rad="127000">
                  <a:prstClr val="white"/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21261BB-BC7F-47EA-B700-54E88E8BC893}"/>
              </a:ext>
            </a:extLst>
          </p:cNvPr>
          <p:cNvSpPr txBox="1"/>
          <p:nvPr/>
        </p:nvSpPr>
        <p:spPr>
          <a:xfrm>
            <a:off x="3191775" y="985817"/>
            <a:ext cx="632169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Actor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056A28D3-8970-4A05-BEC2-B97743B1CB90}"/>
              </a:ext>
            </a:extLst>
          </p:cNvPr>
          <p:cNvSpPr txBox="1"/>
          <p:nvPr/>
        </p:nvSpPr>
        <p:spPr>
          <a:xfrm>
            <a:off x="5507237" y="2597814"/>
            <a:ext cx="10287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BB70179-8CB4-4F20-B523-655BDD40D055}"/>
              </a:ext>
            </a:extLst>
          </p:cNvPr>
          <p:cNvSpPr txBox="1"/>
          <p:nvPr/>
        </p:nvSpPr>
        <p:spPr>
          <a:xfrm>
            <a:off x="2781398" y="4700695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CFF6BEBC-0E09-41DC-869D-F5AE9330EF96}"/>
              </a:ext>
            </a:extLst>
          </p:cNvPr>
          <p:cNvSpPr txBox="1"/>
          <p:nvPr/>
        </p:nvSpPr>
        <p:spPr>
          <a:xfrm>
            <a:off x="753886" y="2847303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F18E7163-F8A3-4721-B2A0-5A1E1EE6FE0D}"/>
              </a:ext>
            </a:extLst>
          </p:cNvPr>
          <p:cNvSpPr txBox="1"/>
          <p:nvPr/>
        </p:nvSpPr>
        <p:spPr>
          <a:xfrm>
            <a:off x="2929351" y="3151653"/>
            <a:ext cx="85332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EC33068E-6CA6-4243-8638-6C86ACADDAFA}"/>
              </a:ext>
            </a:extLst>
          </p:cNvPr>
          <p:cNvSpPr txBox="1"/>
          <p:nvPr/>
        </p:nvSpPr>
        <p:spPr>
          <a:xfrm>
            <a:off x="2757545" y="4912964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太空入侵者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F467C44A-C905-4CB5-959E-45C34AF7DD07}"/>
              </a:ext>
            </a:extLst>
          </p:cNvPr>
          <p:cNvSpPr txBox="1"/>
          <p:nvPr/>
        </p:nvSpPr>
        <p:spPr>
          <a:xfrm>
            <a:off x="2961015" y="1221819"/>
            <a:ext cx="104053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神經網路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40728BAA-87A4-4B3D-99CB-D1ADF50F0CD3}"/>
              </a:ext>
            </a:extLst>
          </p:cNvPr>
          <p:cNvSpPr txBox="1"/>
          <p:nvPr/>
        </p:nvSpPr>
        <p:spPr>
          <a:xfrm>
            <a:off x="523644" y="3106124"/>
            <a:ext cx="1206500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遊戲畫面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B7295E93-82CB-47C0-A07D-3943F1FA7655}"/>
              </a:ext>
            </a:extLst>
          </p:cNvPr>
          <p:cNvGrpSpPr/>
          <p:nvPr/>
        </p:nvGrpSpPr>
        <p:grpSpPr>
          <a:xfrm>
            <a:off x="4985237" y="1971969"/>
            <a:ext cx="1108169" cy="504000"/>
            <a:chOff x="7360106" y="1712103"/>
            <a:chExt cx="1108169" cy="504000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4CF37C01-8C0A-472B-B4C9-9D6EDA24B613}"/>
                </a:ext>
              </a:extLst>
            </p:cNvPr>
            <p:cNvSpPr/>
            <p:nvPr/>
          </p:nvSpPr>
          <p:spPr>
            <a:xfrm>
              <a:off x="7360106" y="1714673"/>
              <a:ext cx="104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3" name="箭號: 向右 42">
              <a:extLst>
                <a:ext uri="{FF2B5EF4-FFF2-40B4-BE49-F238E27FC236}">
                  <a16:creationId xmlns:a16="http://schemas.microsoft.com/office/drawing/2014/main" id="{D60761D3-25A6-4FDE-8DD5-027640F76D09}"/>
                </a:ext>
              </a:extLst>
            </p:cNvPr>
            <p:cNvSpPr/>
            <p:nvPr/>
          </p:nvSpPr>
          <p:spPr>
            <a:xfrm rot="16200000" flipH="1">
              <a:off x="8152234" y="1900062"/>
              <a:ext cx="504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FC249409-BEEF-4096-8E53-EEE892A05D4F}"/>
              </a:ext>
            </a:extLst>
          </p:cNvPr>
          <p:cNvGrpSpPr/>
          <p:nvPr/>
        </p:nvGrpSpPr>
        <p:grpSpPr>
          <a:xfrm rot="5400000">
            <a:off x="4586044" y="4527327"/>
            <a:ext cx="1611715" cy="1287488"/>
            <a:chOff x="7885759" y="2389089"/>
            <a:chExt cx="1611715" cy="1287488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B7FEAA59-9E62-44D7-85F9-A39BBA91E301}"/>
                </a:ext>
              </a:extLst>
            </p:cNvPr>
            <p:cNvSpPr/>
            <p:nvPr/>
          </p:nvSpPr>
          <p:spPr>
            <a:xfrm>
              <a:off x="7885759" y="2389089"/>
              <a:ext cx="1584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6" name="箭號: 向右 45">
              <a:extLst>
                <a:ext uri="{FF2B5EF4-FFF2-40B4-BE49-F238E27FC236}">
                  <a16:creationId xmlns:a16="http://schemas.microsoft.com/office/drawing/2014/main" id="{30D15844-9BB8-4D03-AB3B-E084F32B44A7}"/>
                </a:ext>
              </a:extLst>
            </p:cNvPr>
            <p:cNvSpPr/>
            <p:nvPr/>
          </p:nvSpPr>
          <p:spPr>
            <a:xfrm rot="16200000" flipH="1">
              <a:off x="8803433" y="2982536"/>
              <a:ext cx="1260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DE71D791-6A28-4B0C-ADB8-EE700F56B62C}"/>
              </a:ext>
            </a:extLst>
          </p:cNvPr>
          <p:cNvGrpSpPr/>
          <p:nvPr/>
        </p:nvGrpSpPr>
        <p:grpSpPr>
          <a:xfrm rot="10800000">
            <a:off x="926562" y="5141689"/>
            <a:ext cx="1198129" cy="835778"/>
            <a:chOff x="8696911" y="1714673"/>
            <a:chExt cx="1198129" cy="835778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EB57C130-4247-4E4D-B5D3-E79B6316A4DC}"/>
                </a:ext>
              </a:extLst>
            </p:cNvPr>
            <p:cNvSpPr/>
            <p:nvPr/>
          </p:nvSpPr>
          <p:spPr>
            <a:xfrm>
              <a:off x="8696911" y="1714673"/>
              <a:ext cx="1152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9" name="箭號: 向右 48">
              <a:extLst>
                <a:ext uri="{FF2B5EF4-FFF2-40B4-BE49-F238E27FC236}">
                  <a16:creationId xmlns:a16="http://schemas.microsoft.com/office/drawing/2014/main" id="{2625FD94-20BD-4240-BF55-61D9348D0E18}"/>
                </a:ext>
              </a:extLst>
            </p:cNvPr>
            <p:cNvSpPr/>
            <p:nvPr/>
          </p:nvSpPr>
          <p:spPr>
            <a:xfrm rot="16200000" flipH="1">
              <a:off x="9416999" y="2072410"/>
              <a:ext cx="828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50" name="群組 49">
            <a:extLst>
              <a:ext uri="{FF2B5EF4-FFF2-40B4-BE49-F238E27FC236}">
                <a16:creationId xmlns:a16="http://schemas.microsoft.com/office/drawing/2014/main" id="{98088849-E8A3-456E-A192-7034023D5317}"/>
              </a:ext>
            </a:extLst>
          </p:cNvPr>
          <p:cNvGrpSpPr/>
          <p:nvPr/>
        </p:nvGrpSpPr>
        <p:grpSpPr>
          <a:xfrm rot="16200000">
            <a:off x="1117229" y="1777998"/>
            <a:ext cx="749302" cy="1130488"/>
            <a:chOff x="8919028" y="1780268"/>
            <a:chExt cx="749302" cy="113048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5BA031F1-FE57-440A-A82D-DED19DFAA40D}"/>
                </a:ext>
              </a:extLst>
            </p:cNvPr>
            <p:cNvSpPr/>
            <p:nvPr/>
          </p:nvSpPr>
          <p:spPr>
            <a:xfrm>
              <a:off x="8919028" y="1780268"/>
              <a:ext cx="720000" cy="5436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2" name="箭號: 向右 51">
              <a:extLst>
                <a:ext uri="{FF2B5EF4-FFF2-40B4-BE49-F238E27FC236}">
                  <a16:creationId xmlns:a16="http://schemas.microsoft.com/office/drawing/2014/main" id="{8FDD47BC-81AB-4B29-B7D0-68EAF7F1643B}"/>
                </a:ext>
              </a:extLst>
            </p:cNvPr>
            <p:cNvSpPr/>
            <p:nvPr/>
          </p:nvSpPr>
          <p:spPr>
            <a:xfrm rot="16200000" flipH="1">
              <a:off x="9064289" y="2306715"/>
              <a:ext cx="1080000" cy="128082"/>
            </a:xfrm>
            <a:prstGeom prst="rightArrow">
              <a:avLst>
                <a:gd name="adj1" fmla="val 50000"/>
                <a:gd name="adj2" fmla="val 87057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53" name="箭號: 向右 52">
            <a:extLst>
              <a:ext uri="{FF2B5EF4-FFF2-40B4-BE49-F238E27FC236}">
                <a16:creationId xmlns:a16="http://schemas.microsoft.com/office/drawing/2014/main" id="{2164A5A4-3AA3-41B4-B803-FCC648A32255}"/>
              </a:ext>
            </a:extLst>
          </p:cNvPr>
          <p:cNvSpPr/>
          <p:nvPr/>
        </p:nvSpPr>
        <p:spPr>
          <a:xfrm rot="5400000" flipH="1">
            <a:off x="3135064" y="4501342"/>
            <a:ext cx="396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4" name="箭號: 向右 53">
            <a:extLst>
              <a:ext uri="{FF2B5EF4-FFF2-40B4-BE49-F238E27FC236}">
                <a16:creationId xmlns:a16="http://schemas.microsoft.com/office/drawing/2014/main" id="{B4D488C1-6C6F-469A-AAE4-62EB7BBB680C}"/>
              </a:ext>
            </a:extLst>
          </p:cNvPr>
          <p:cNvSpPr/>
          <p:nvPr/>
        </p:nvSpPr>
        <p:spPr>
          <a:xfrm rot="5400000" flipH="1">
            <a:off x="3039121" y="2735733"/>
            <a:ext cx="576000" cy="128082"/>
          </a:xfrm>
          <a:prstGeom prst="rightArrow">
            <a:avLst>
              <a:gd name="adj1" fmla="val 50000"/>
              <a:gd name="adj2" fmla="val 8705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42A01224-66E0-487A-98BA-96F95F7DA386}"/>
              </a:ext>
            </a:extLst>
          </p:cNvPr>
          <p:cNvGrpSpPr/>
          <p:nvPr/>
        </p:nvGrpSpPr>
        <p:grpSpPr>
          <a:xfrm>
            <a:off x="2195379" y="1497009"/>
            <a:ext cx="2589210" cy="771914"/>
            <a:chOff x="2211334" y="1689674"/>
            <a:chExt cx="2589210" cy="771914"/>
          </a:xfrm>
        </p:grpSpPr>
        <p:pic>
          <p:nvPicPr>
            <p:cNvPr id="75" name="圖片 74">
              <a:extLst>
                <a:ext uri="{FF2B5EF4-FFF2-40B4-BE49-F238E27FC236}">
                  <a16:creationId xmlns:a16="http://schemas.microsoft.com/office/drawing/2014/main" id="{F5E04F47-2B9C-48BD-B19B-6D5529E67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91744" y="1689674"/>
              <a:ext cx="208800" cy="212980"/>
            </a:xfrm>
            <a:prstGeom prst="rect">
              <a:avLst/>
            </a:prstGeom>
          </p:spPr>
        </p:pic>
        <p:grpSp>
          <p:nvGrpSpPr>
            <p:cNvPr id="12" name="群組 11">
              <a:extLst>
                <a:ext uri="{FF2B5EF4-FFF2-40B4-BE49-F238E27FC236}">
                  <a16:creationId xmlns:a16="http://schemas.microsoft.com/office/drawing/2014/main" id="{60EF45E2-7A47-448F-ACEB-876E8AD5B533}"/>
                </a:ext>
              </a:extLst>
            </p:cNvPr>
            <p:cNvGrpSpPr/>
            <p:nvPr/>
          </p:nvGrpSpPr>
          <p:grpSpPr>
            <a:xfrm>
              <a:off x="2211334" y="1689674"/>
              <a:ext cx="2587731" cy="771914"/>
              <a:chOff x="4310062" y="2762250"/>
              <a:chExt cx="3880753" cy="1365355"/>
            </a:xfrm>
          </p:grpSpPr>
          <p:pic>
            <p:nvPicPr>
              <p:cNvPr id="3" name="圖片 2">
                <a:extLst>
                  <a:ext uri="{FF2B5EF4-FFF2-40B4-BE49-F238E27FC236}">
                    <a16:creationId xmlns:a16="http://schemas.microsoft.com/office/drawing/2014/main" id="{413D4C53-6385-42DD-8FC2-7D4B503A4C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10062" y="2762250"/>
                <a:ext cx="3571875" cy="1333500"/>
              </a:xfrm>
              <a:prstGeom prst="rect">
                <a:avLst/>
              </a:prstGeom>
            </p:spPr>
          </p:pic>
          <p:pic>
            <p:nvPicPr>
              <p:cNvPr id="11" name="圖片 10">
                <a:extLst>
                  <a:ext uri="{FF2B5EF4-FFF2-40B4-BE49-F238E27FC236}">
                    <a16:creationId xmlns:a16="http://schemas.microsoft.com/office/drawing/2014/main" id="{D8DB681A-4FD1-48CB-84A9-FC8BAA1545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76489" y="3143322"/>
                <a:ext cx="314326" cy="984283"/>
              </a:xfrm>
              <a:prstGeom prst="rect">
                <a:avLst/>
              </a:prstGeom>
            </p:spPr>
          </p:pic>
        </p:grpSp>
      </p:grpSp>
      <p:pic>
        <p:nvPicPr>
          <p:cNvPr id="78" name="圖片 77">
            <a:extLst>
              <a:ext uri="{FF2B5EF4-FFF2-40B4-BE49-F238E27FC236}">
                <a16:creationId xmlns:a16="http://schemas.microsoft.com/office/drawing/2014/main" id="{B712F178-E2C4-434A-84AD-5F376266EE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62346" y="2984082"/>
            <a:ext cx="2318481" cy="576020"/>
          </a:xfrm>
          <a:prstGeom prst="rect">
            <a:avLst/>
          </a:prstGeom>
        </p:spPr>
      </p:pic>
      <p:grpSp>
        <p:nvGrpSpPr>
          <p:cNvPr id="57" name="群組 56">
            <a:extLst>
              <a:ext uri="{FF2B5EF4-FFF2-40B4-BE49-F238E27FC236}">
                <a16:creationId xmlns:a16="http://schemas.microsoft.com/office/drawing/2014/main" id="{1B4735A5-188B-451D-A50C-85828F5B3E09}"/>
              </a:ext>
            </a:extLst>
          </p:cNvPr>
          <p:cNvGrpSpPr/>
          <p:nvPr/>
        </p:nvGrpSpPr>
        <p:grpSpPr>
          <a:xfrm>
            <a:off x="5076635" y="1601906"/>
            <a:ext cx="1781363" cy="292902"/>
            <a:chOff x="7722259" y="2009638"/>
            <a:chExt cx="2196168" cy="292902"/>
          </a:xfrm>
        </p:grpSpPr>
        <p:sp>
          <p:nvSpPr>
            <p:cNvPr id="58" name="矩形: 圓角 57">
              <a:extLst>
                <a:ext uri="{FF2B5EF4-FFF2-40B4-BE49-F238E27FC236}">
                  <a16:creationId xmlns:a16="http://schemas.microsoft.com/office/drawing/2014/main" id="{AA8275B6-EF4A-404D-A7E2-B4E08673895C}"/>
                </a:ext>
              </a:extLst>
            </p:cNvPr>
            <p:cNvSpPr/>
            <p:nvPr/>
          </p:nvSpPr>
          <p:spPr>
            <a:xfrm>
              <a:off x="7832356" y="2009638"/>
              <a:ext cx="2086071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59" name="群組 58">
              <a:extLst>
                <a:ext uri="{FF2B5EF4-FFF2-40B4-BE49-F238E27FC236}">
                  <a16:creationId xmlns:a16="http://schemas.microsoft.com/office/drawing/2014/main" id="{845562B5-5ECA-46E5-9CDD-67A2D8E68406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60" name="橢圓 59">
                <a:extLst>
                  <a:ext uri="{FF2B5EF4-FFF2-40B4-BE49-F238E27FC236}">
                    <a16:creationId xmlns:a16="http://schemas.microsoft.com/office/drawing/2014/main" id="{26AD10A3-2AB6-4EA1-B6A3-0CE0966ED0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1" name="文字方塊 60">
                <a:extLst>
                  <a:ext uri="{FF2B5EF4-FFF2-40B4-BE49-F238E27FC236}">
                    <a16:creationId xmlns:a16="http://schemas.microsoft.com/office/drawing/2014/main" id="{BCF5A5FC-7595-43B6-8A27-E6AA5A43BCF0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</a:t>
                </a:r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2" name="文字方塊 61">
                <a:extLst>
                  <a:ext uri="{FF2B5EF4-FFF2-40B4-BE49-F238E27FC236}">
                    <a16:creationId xmlns:a16="http://schemas.microsoft.com/office/drawing/2014/main" id="{26659ECA-3C6F-441E-83D8-281BE9149CAF}"/>
                  </a:ext>
                </a:extLst>
              </p:cNvPr>
              <p:cNvSpPr txBox="1"/>
              <p:nvPr/>
            </p:nvSpPr>
            <p:spPr>
              <a:xfrm>
                <a:off x="5159115" y="1597562"/>
                <a:ext cx="1821490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200" dirty="0">
                    <a:solidFill>
                      <a:schemeClr val="bg1"/>
                    </a:solidFill>
                    <a:ea typeface="微軟正黑體" panose="020B0604030504040204" pitchFamily="34" charset="-120"/>
                  </a:rPr>
                  <a:t> </a:t>
                </a:r>
                <a:r>
                  <a:rPr lang="zh-TW" altLang="en-US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 隨機輸出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TW" sz="1200" dirty="0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:r>
                  <a:rPr lang="en-US" altLang="zh-TW" sz="1200" dirty="0" err="1">
                    <a:solidFill>
                      <a:schemeClr val="bg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RightFire</a:t>
                </a:r>
                <a:endPara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62" name="文字方塊 61">
                <a:extLst>
                  <a:ext uri="{FF2B5EF4-FFF2-40B4-BE49-F238E27FC236}">
                    <a16:creationId xmlns:a16="http://schemas.microsoft.com/office/drawing/2014/main" id="{26659ECA-3C6F-441E-83D8-281BE9149C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9115" y="1597562"/>
                <a:ext cx="1821490" cy="276999"/>
              </a:xfrm>
              <a:prstGeom prst="rect">
                <a:avLst/>
              </a:prstGeom>
              <a:blipFill>
                <a:blip r:embed="rId11"/>
                <a:stretch>
                  <a:fillRect t="-2174" b="-1304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3" name="群組 62">
            <a:extLst>
              <a:ext uri="{FF2B5EF4-FFF2-40B4-BE49-F238E27FC236}">
                <a16:creationId xmlns:a16="http://schemas.microsoft.com/office/drawing/2014/main" id="{611CDB7D-D072-4FAB-A7A0-987FDC058844}"/>
              </a:ext>
            </a:extLst>
          </p:cNvPr>
          <p:cNvGrpSpPr/>
          <p:nvPr/>
        </p:nvGrpSpPr>
        <p:grpSpPr>
          <a:xfrm>
            <a:off x="4643362" y="5515062"/>
            <a:ext cx="1287756" cy="292902"/>
            <a:chOff x="7722259" y="2009638"/>
            <a:chExt cx="1287756" cy="292902"/>
          </a:xfrm>
        </p:grpSpPr>
        <p:sp>
          <p:nvSpPr>
            <p:cNvPr id="64" name="矩形: 圓角 63">
              <a:extLst>
                <a:ext uri="{FF2B5EF4-FFF2-40B4-BE49-F238E27FC236}">
                  <a16:creationId xmlns:a16="http://schemas.microsoft.com/office/drawing/2014/main" id="{59B73FFC-AB3E-482F-A377-D8E2A8C8FC4A}"/>
                </a:ext>
              </a:extLst>
            </p:cNvPr>
            <p:cNvSpPr/>
            <p:nvPr/>
          </p:nvSpPr>
          <p:spPr>
            <a:xfrm>
              <a:off x="7832356" y="2009638"/>
              <a:ext cx="1177659" cy="288000"/>
            </a:xfrm>
            <a:prstGeom prst="roundRect">
              <a:avLst>
                <a:gd name="adj" fmla="val 3323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65" name="群組 64">
              <a:extLst>
                <a:ext uri="{FF2B5EF4-FFF2-40B4-BE49-F238E27FC236}">
                  <a16:creationId xmlns:a16="http://schemas.microsoft.com/office/drawing/2014/main" id="{660FDF16-12F2-4CE9-965F-3F2DD7CF189F}"/>
                </a:ext>
              </a:extLst>
            </p:cNvPr>
            <p:cNvGrpSpPr/>
            <p:nvPr/>
          </p:nvGrpSpPr>
          <p:grpSpPr>
            <a:xfrm>
              <a:off x="7722259" y="2025541"/>
              <a:ext cx="252000" cy="276999"/>
              <a:chOff x="7482989" y="1877635"/>
              <a:chExt cx="252000" cy="276999"/>
            </a:xfrm>
          </p:grpSpPr>
          <p:sp>
            <p:nvSpPr>
              <p:cNvPr id="66" name="橢圓 65">
                <a:extLst>
                  <a:ext uri="{FF2B5EF4-FFF2-40B4-BE49-F238E27FC236}">
                    <a16:creationId xmlns:a16="http://schemas.microsoft.com/office/drawing/2014/main" id="{75CDB23D-24DB-44BC-9EB2-7F19DC0EAC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82989" y="1883521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38100" cmpd="thickThin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7" name="文字方塊 66">
                <a:extLst>
                  <a:ext uri="{FF2B5EF4-FFF2-40B4-BE49-F238E27FC236}">
                    <a16:creationId xmlns:a16="http://schemas.microsoft.com/office/drawing/2014/main" id="{C0C07DCC-04A6-41E6-B99B-60D166A50639}"/>
                  </a:ext>
                </a:extLst>
              </p:cNvPr>
              <p:cNvSpPr txBox="1"/>
              <p:nvPr/>
            </p:nvSpPr>
            <p:spPr>
              <a:xfrm>
                <a:off x="7496160" y="1877635"/>
                <a:ext cx="218436" cy="2769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</a:t>
                </a:r>
              </a:p>
            </p:txBody>
          </p:sp>
        </p:grpSp>
      </p:grp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59AC377C-850E-4D58-ABF4-9B50DF5EA57E}"/>
              </a:ext>
            </a:extLst>
          </p:cNvPr>
          <p:cNvSpPr txBox="1"/>
          <p:nvPr/>
        </p:nvSpPr>
        <p:spPr>
          <a:xfrm>
            <a:off x="4863863" y="5518112"/>
            <a:ext cx="879577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dirty="0" err="1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RightFire</a:t>
            </a:r>
            <a:endParaRPr lang="en-US" altLang="zh-TW" sz="1200" dirty="0">
              <a:solidFill>
                <a:schemeClr val="bg1"/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6FE72215-F6B8-4059-90FC-E5BD6FAD20C4}"/>
              </a:ext>
            </a:extLst>
          </p:cNvPr>
          <p:cNvSpPr txBox="1"/>
          <p:nvPr/>
        </p:nvSpPr>
        <p:spPr>
          <a:xfrm>
            <a:off x="3268229" y="3733599"/>
            <a:ext cx="49526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+5</a:t>
            </a:r>
          </a:p>
        </p:txBody>
      </p: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08935B17-6385-49BA-87C9-5EF3B17CECCE}"/>
              </a:ext>
            </a:extLst>
          </p:cNvPr>
          <p:cNvGrpSpPr/>
          <p:nvPr/>
        </p:nvGrpSpPr>
        <p:grpSpPr>
          <a:xfrm>
            <a:off x="3773266" y="2767733"/>
            <a:ext cx="662497" cy="292902"/>
            <a:chOff x="3339680" y="2774895"/>
            <a:chExt cx="662497" cy="292902"/>
          </a:xfrm>
        </p:grpSpPr>
        <p:grpSp>
          <p:nvGrpSpPr>
            <p:cNvPr id="74" name="群組 73">
              <a:extLst>
                <a:ext uri="{FF2B5EF4-FFF2-40B4-BE49-F238E27FC236}">
                  <a16:creationId xmlns:a16="http://schemas.microsoft.com/office/drawing/2014/main" id="{D08D5894-5C4E-4ED5-9950-425C6A1ABA57}"/>
                </a:ext>
              </a:extLst>
            </p:cNvPr>
            <p:cNvGrpSpPr/>
            <p:nvPr/>
          </p:nvGrpSpPr>
          <p:grpSpPr>
            <a:xfrm>
              <a:off x="3339680" y="2774895"/>
              <a:ext cx="662497" cy="292902"/>
              <a:chOff x="7722259" y="2009638"/>
              <a:chExt cx="662497" cy="292902"/>
            </a:xfrm>
          </p:grpSpPr>
          <p:sp>
            <p:nvSpPr>
              <p:cNvPr id="79" name="矩形: 圓角 78">
                <a:extLst>
                  <a:ext uri="{FF2B5EF4-FFF2-40B4-BE49-F238E27FC236}">
                    <a16:creationId xmlns:a16="http://schemas.microsoft.com/office/drawing/2014/main" id="{72D4627D-C2B6-4638-8934-8712D1C17EEA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552399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93" name="群組 92">
                <a:extLst>
                  <a:ext uri="{FF2B5EF4-FFF2-40B4-BE49-F238E27FC236}">
                    <a16:creationId xmlns:a16="http://schemas.microsoft.com/office/drawing/2014/main" id="{62F0755D-C26F-4389-8E9B-1522A3E51F2F}"/>
                  </a:ext>
                </a:extLst>
              </p:cNvPr>
              <p:cNvGrpSpPr/>
              <p:nvPr/>
            </p:nvGrpSpPr>
            <p:grpSpPr>
              <a:xfrm>
                <a:off x="7722259" y="2025541"/>
                <a:ext cx="252000" cy="276999"/>
                <a:chOff x="7482989" y="1877635"/>
                <a:chExt cx="252000" cy="276999"/>
              </a:xfrm>
            </p:grpSpPr>
            <p:sp>
              <p:nvSpPr>
                <p:cNvPr id="96" name="橢圓 95">
                  <a:extLst>
                    <a:ext uri="{FF2B5EF4-FFF2-40B4-BE49-F238E27FC236}">
                      <a16:creationId xmlns:a16="http://schemas.microsoft.com/office/drawing/2014/main" id="{FE248FA8-47E0-48B4-9B92-72EBEDA6B99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54526B42-E3E5-4FD2-AA5B-62CFD85CD187}"/>
                    </a:ext>
                  </a:extLst>
                </p:cNvPr>
                <p:cNvSpPr txBox="1"/>
                <p:nvPr/>
              </p:nvSpPr>
              <p:spPr>
                <a:xfrm>
                  <a:off x="7496160" y="1877635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3</a:t>
                  </a:r>
                </a:p>
              </p:txBody>
            </p:sp>
          </p:grpSp>
        </p:grpSp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9E57A199-DF82-435C-8EE5-80B7E6E186D8}"/>
                </a:ext>
              </a:extLst>
            </p:cNvPr>
            <p:cNvSpPr txBox="1"/>
            <p:nvPr/>
          </p:nvSpPr>
          <p:spPr>
            <a:xfrm>
              <a:off x="3560181" y="2777945"/>
              <a:ext cx="415046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+5</a:t>
              </a:r>
            </a:p>
          </p:txBody>
        </p:sp>
      </p:grpSp>
      <p:grpSp>
        <p:nvGrpSpPr>
          <p:cNvPr id="114" name="群組 113">
            <a:extLst>
              <a:ext uri="{FF2B5EF4-FFF2-40B4-BE49-F238E27FC236}">
                <a16:creationId xmlns:a16="http://schemas.microsoft.com/office/drawing/2014/main" id="{91BAC810-CE2B-4EA5-9734-DB45C6B325F5}"/>
              </a:ext>
            </a:extLst>
          </p:cNvPr>
          <p:cNvGrpSpPr/>
          <p:nvPr/>
        </p:nvGrpSpPr>
        <p:grpSpPr>
          <a:xfrm>
            <a:off x="285626" y="2223044"/>
            <a:ext cx="1475711" cy="293697"/>
            <a:chOff x="1891009" y="1203216"/>
            <a:chExt cx="1475711" cy="293697"/>
          </a:xfrm>
        </p:grpSpPr>
        <p:grpSp>
          <p:nvGrpSpPr>
            <p:cNvPr id="115" name="群組 114">
              <a:extLst>
                <a:ext uri="{FF2B5EF4-FFF2-40B4-BE49-F238E27FC236}">
                  <a16:creationId xmlns:a16="http://schemas.microsoft.com/office/drawing/2014/main" id="{1EED99D3-CB6F-40D1-9939-9EE35D01CA57}"/>
                </a:ext>
              </a:extLst>
            </p:cNvPr>
            <p:cNvGrpSpPr/>
            <p:nvPr/>
          </p:nvGrpSpPr>
          <p:grpSpPr>
            <a:xfrm>
              <a:off x="1891009" y="1203216"/>
              <a:ext cx="1427373" cy="288713"/>
              <a:chOff x="7722259" y="2009638"/>
              <a:chExt cx="1427373" cy="288713"/>
            </a:xfrm>
          </p:grpSpPr>
          <p:sp>
            <p:nvSpPr>
              <p:cNvPr id="117" name="矩形: 圓角 116">
                <a:extLst>
                  <a:ext uri="{FF2B5EF4-FFF2-40B4-BE49-F238E27FC236}">
                    <a16:creationId xmlns:a16="http://schemas.microsoft.com/office/drawing/2014/main" id="{AE43E737-7A7F-497E-9AE0-1F80B92E0CCE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1317275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18" name="群組 117">
                <a:extLst>
                  <a:ext uri="{FF2B5EF4-FFF2-40B4-BE49-F238E27FC236}">
                    <a16:creationId xmlns:a16="http://schemas.microsoft.com/office/drawing/2014/main" id="{2E0DE183-1DE3-4F37-A225-4FB69BBE858E}"/>
                  </a:ext>
                </a:extLst>
              </p:cNvPr>
              <p:cNvGrpSpPr/>
              <p:nvPr/>
            </p:nvGrpSpPr>
            <p:grpSpPr>
              <a:xfrm>
                <a:off x="7722259" y="2021352"/>
                <a:ext cx="252000" cy="276999"/>
                <a:chOff x="7482989" y="1873446"/>
                <a:chExt cx="252000" cy="276999"/>
              </a:xfrm>
            </p:grpSpPr>
            <p:sp>
              <p:nvSpPr>
                <p:cNvPr id="119" name="橢圓 118">
                  <a:extLst>
                    <a:ext uri="{FF2B5EF4-FFF2-40B4-BE49-F238E27FC236}">
                      <a16:creationId xmlns:a16="http://schemas.microsoft.com/office/drawing/2014/main" id="{20C172D7-831F-4999-BE9C-CB04E4DED9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0" name="文字方塊 119">
                  <a:extLst>
                    <a:ext uri="{FF2B5EF4-FFF2-40B4-BE49-F238E27FC236}">
                      <a16:creationId xmlns:a16="http://schemas.microsoft.com/office/drawing/2014/main" id="{1DD85E16-DE72-4555-88D5-32AF172C5368}"/>
                    </a:ext>
                  </a:extLst>
                </p:cNvPr>
                <p:cNvSpPr txBox="1"/>
                <p:nvPr/>
              </p:nvSpPr>
              <p:spPr>
                <a:xfrm>
                  <a:off x="7496160" y="1873446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4</a:t>
                  </a:r>
                </a:p>
              </p:txBody>
            </p:sp>
          </p:grpSp>
        </p:grpSp>
        <p:sp>
          <p:nvSpPr>
            <p:cNvPr id="116" name="文字方塊 115">
              <a:extLst>
                <a:ext uri="{FF2B5EF4-FFF2-40B4-BE49-F238E27FC236}">
                  <a16:creationId xmlns:a16="http://schemas.microsoft.com/office/drawing/2014/main" id="{A3993576-D2F6-48C6-BDA2-AF61248D5FCA}"/>
                </a:ext>
              </a:extLst>
            </p:cNvPr>
            <p:cNvSpPr txBox="1"/>
            <p:nvPr/>
          </p:nvSpPr>
          <p:spPr>
            <a:xfrm>
              <a:off x="2089126" y="1219914"/>
              <a:ext cx="127759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把這四幀記下來</a:t>
              </a:r>
              <a:endPara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D80DC931-8B2B-4B20-8930-D1C2956DECCA}"/>
              </a:ext>
            </a:extLst>
          </p:cNvPr>
          <p:cNvGrpSpPr/>
          <p:nvPr/>
        </p:nvGrpSpPr>
        <p:grpSpPr>
          <a:xfrm>
            <a:off x="92128" y="1582432"/>
            <a:ext cx="2025751" cy="288713"/>
            <a:chOff x="1891009" y="1203216"/>
            <a:chExt cx="2025751" cy="288713"/>
          </a:xfrm>
        </p:grpSpPr>
        <p:grpSp>
          <p:nvGrpSpPr>
            <p:cNvPr id="129" name="群組 128">
              <a:extLst>
                <a:ext uri="{FF2B5EF4-FFF2-40B4-BE49-F238E27FC236}">
                  <a16:creationId xmlns:a16="http://schemas.microsoft.com/office/drawing/2014/main" id="{DA9E4F77-C1B3-41B7-BC0F-2914959E23FD}"/>
                </a:ext>
              </a:extLst>
            </p:cNvPr>
            <p:cNvGrpSpPr/>
            <p:nvPr/>
          </p:nvGrpSpPr>
          <p:grpSpPr>
            <a:xfrm>
              <a:off x="1891009" y="1203216"/>
              <a:ext cx="2025750" cy="288713"/>
              <a:chOff x="7722259" y="2009638"/>
              <a:chExt cx="2025750" cy="288713"/>
            </a:xfrm>
          </p:grpSpPr>
          <p:sp>
            <p:nvSpPr>
              <p:cNvPr id="131" name="矩形: 圓角 130">
                <a:extLst>
                  <a:ext uri="{FF2B5EF4-FFF2-40B4-BE49-F238E27FC236}">
                    <a16:creationId xmlns:a16="http://schemas.microsoft.com/office/drawing/2014/main" id="{001066D1-10EC-41C9-928F-7DC5458252B7}"/>
                  </a:ext>
                </a:extLst>
              </p:cNvPr>
              <p:cNvSpPr/>
              <p:nvPr/>
            </p:nvSpPr>
            <p:spPr>
              <a:xfrm>
                <a:off x="7832356" y="2009638"/>
                <a:ext cx="1915653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32" name="群組 131">
                <a:extLst>
                  <a:ext uri="{FF2B5EF4-FFF2-40B4-BE49-F238E27FC236}">
                    <a16:creationId xmlns:a16="http://schemas.microsoft.com/office/drawing/2014/main" id="{B966052E-199A-4EC0-8E1E-555C0F3DC129}"/>
                  </a:ext>
                </a:extLst>
              </p:cNvPr>
              <p:cNvGrpSpPr/>
              <p:nvPr/>
            </p:nvGrpSpPr>
            <p:grpSpPr>
              <a:xfrm>
                <a:off x="7722259" y="2021352"/>
                <a:ext cx="252000" cy="276999"/>
                <a:chOff x="7482989" y="1873446"/>
                <a:chExt cx="252000" cy="276999"/>
              </a:xfrm>
            </p:grpSpPr>
            <p:sp>
              <p:nvSpPr>
                <p:cNvPr id="133" name="橢圓 132">
                  <a:extLst>
                    <a:ext uri="{FF2B5EF4-FFF2-40B4-BE49-F238E27FC236}">
                      <a16:creationId xmlns:a16="http://schemas.microsoft.com/office/drawing/2014/main" id="{1FBF35C9-62D7-42E6-9B15-9B7AF865473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4" name="文字方塊 133">
                  <a:extLst>
                    <a:ext uri="{FF2B5EF4-FFF2-40B4-BE49-F238E27FC236}">
                      <a16:creationId xmlns:a16="http://schemas.microsoft.com/office/drawing/2014/main" id="{D935C6A2-DD54-40D5-9287-2E98E8FA2EF4}"/>
                    </a:ext>
                  </a:extLst>
                </p:cNvPr>
                <p:cNvSpPr txBox="1"/>
                <p:nvPr/>
              </p:nvSpPr>
              <p:spPr>
                <a:xfrm>
                  <a:off x="7496160" y="1873446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5</a:t>
                  </a:r>
                </a:p>
              </p:txBody>
            </p:sp>
          </p:grpSp>
        </p:grpSp>
        <p:sp>
          <p:nvSpPr>
            <p:cNvPr id="130" name="文字方塊 129">
              <a:extLst>
                <a:ext uri="{FF2B5EF4-FFF2-40B4-BE49-F238E27FC236}">
                  <a16:creationId xmlns:a16="http://schemas.microsoft.com/office/drawing/2014/main" id="{C1417499-E361-4768-9E68-80480E523DC9}"/>
                </a:ext>
              </a:extLst>
            </p:cNvPr>
            <p:cNvSpPr txBox="1"/>
            <p:nvPr/>
          </p:nvSpPr>
          <p:spPr>
            <a:xfrm>
              <a:off x="2061862" y="1213414"/>
              <a:ext cx="1854898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抽</a:t>
              </a:r>
              <a:r>
                <a:rPr lang="en-US" altLang="zh-TW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32</a:t>
              </a:r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筆回憶學習，並繼續</a:t>
              </a:r>
            </a:p>
          </p:txBody>
        </p:sp>
      </p:grpSp>
      <p:grpSp>
        <p:nvGrpSpPr>
          <p:cNvPr id="143" name="群組 142">
            <a:extLst>
              <a:ext uri="{FF2B5EF4-FFF2-40B4-BE49-F238E27FC236}">
                <a16:creationId xmlns:a16="http://schemas.microsoft.com/office/drawing/2014/main" id="{0DAFF18F-3936-449C-BF6C-B07C8ADC40DC}"/>
              </a:ext>
            </a:extLst>
          </p:cNvPr>
          <p:cNvGrpSpPr/>
          <p:nvPr/>
        </p:nvGrpSpPr>
        <p:grpSpPr>
          <a:xfrm>
            <a:off x="1517669" y="2743125"/>
            <a:ext cx="1475711" cy="293697"/>
            <a:chOff x="1891009" y="1203216"/>
            <a:chExt cx="1475711" cy="293697"/>
          </a:xfrm>
        </p:grpSpPr>
        <p:grpSp>
          <p:nvGrpSpPr>
            <p:cNvPr id="144" name="群組 143">
              <a:extLst>
                <a:ext uri="{FF2B5EF4-FFF2-40B4-BE49-F238E27FC236}">
                  <a16:creationId xmlns:a16="http://schemas.microsoft.com/office/drawing/2014/main" id="{B2EB6BA5-AF0B-4EBE-8952-6E794A98C3B7}"/>
                </a:ext>
              </a:extLst>
            </p:cNvPr>
            <p:cNvGrpSpPr/>
            <p:nvPr/>
          </p:nvGrpSpPr>
          <p:grpSpPr>
            <a:xfrm>
              <a:off x="1891009" y="1203216"/>
              <a:ext cx="1427373" cy="288713"/>
              <a:chOff x="7722259" y="2009638"/>
              <a:chExt cx="1427373" cy="288713"/>
            </a:xfrm>
          </p:grpSpPr>
          <p:sp>
            <p:nvSpPr>
              <p:cNvPr id="146" name="矩形: 圓角 145">
                <a:extLst>
                  <a:ext uri="{FF2B5EF4-FFF2-40B4-BE49-F238E27FC236}">
                    <a16:creationId xmlns:a16="http://schemas.microsoft.com/office/drawing/2014/main" id="{7A465789-ED81-45A7-BDC6-CB5037F02A76}"/>
                  </a:ext>
                </a:extLst>
              </p:cNvPr>
              <p:cNvSpPr/>
              <p:nvPr/>
            </p:nvSpPr>
            <p:spPr>
              <a:xfrm>
                <a:off x="7832357" y="2009638"/>
                <a:ext cx="1317275" cy="288000"/>
              </a:xfrm>
              <a:prstGeom prst="roundRect">
                <a:avLst>
                  <a:gd name="adj" fmla="val 3323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47" name="群組 146">
                <a:extLst>
                  <a:ext uri="{FF2B5EF4-FFF2-40B4-BE49-F238E27FC236}">
                    <a16:creationId xmlns:a16="http://schemas.microsoft.com/office/drawing/2014/main" id="{2AEA5D3F-B4A3-4997-9446-795E12FBEC42}"/>
                  </a:ext>
                </a:extLst>
              </p:cNvPr>
              <p:cNvGrpSpPr/>
              <p:nvPr/>
            </p:nvGrpSpPr>
            <p:grpSpPr>
              <a:xfrm>
                <a:off x="7722259" y="2021352"/>
                <a:ext cx="252000" cy="276999"/>
                <a:chOff x="7482989" y="1873446"/>
                <a:chExt cx="252000" cy="276999"/>
              </a:xfrm>
            </p:grpSpPr>
            <p:sp>
              <p:nvSpPr>
                <p:cNvPr id="148" name="橢圓 147">
                  <a:extLst>
                    <a:ext uri="{FF2B5EF4-FFF2-40B4-BE49-F238E27FC236}">
                      <a16:creationId xmlns:a16="http://schemas.microsoft.com/office/drawing/2014/main" id="{FAD76C83-7163-4F1F-BFF4-8EAD5C16E66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7482989" y="1883521"/>
                  <a:ext cx="252000" cy="252000"/>
                </a:xfrm>
                <a:prstGeom prst="ellipse">
                  <a:avLst/>
                </a:prstGeom>
                <a:solidFill>
                  <a:schemeClr val="bg1"/>
                </a:solidFill>
                <a:ln w="38100" cmpd="thickThin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9" name="文字方塊 148">
                  <a:extLst>
                    <a:ext uri="{FF2B5EF4-FFF2-40B4-BE49-F238E27FC236}">
                      <a16:creationId xmlns:a16="http://schemas.microsoft.com/office/drawing/2014/main" id="{DE889DA5-161E-47CE-8061-844BE10FB6A7}"/>
                    </a:ext>
                  </a:extLst>
                </p:cNvPr>
                <p:cNvSpPr txBox="1"/>
                <p:nvPr/>
              </p:nvSpPr>
              <p:spPr>
                <a:xfrm>
                  <a:off x="7496160" y="1873446"/>
                  <a:ext cx="218436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3</a:t>
                  </a:r>
                </a:p>
              </p:txBody>
            </p:sp>
          </p:grpSp>
        </p:grpSp>
        <p:sp>
          <p:nvSpPr>
            <p:cNvPr id="145" name="文字方塊 144">
              <a:extLst>
                <a:ext uri="{FF2B5EF4-FFF2-40B4-BE49-F238E27FC236}">
                  <a16:creationId xmlns:a16="http://schemas.microsoft.com/office/drawing/2014/main" id="{B8E0F6F7-A00C-4B6D-BD4B-BC29B6EA77F9}"/>
                </a:ext>
              </a:extLst>
            </p:cNvPr>
            <p:cNvSpPr txBox="1"/>
            <p:nvPr/>
          </p:nvSpPr>
          <p:spPr>
            <a:xfrm>
              <a:off x="2089126" y="1219914"/>
              <a:ext cx="127759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下</a:t>
              </a:r>
              <a:r>
                <a:rPr lang="zh-TW" altLang="en-US" sz="1200" b="1" u="sng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四幀</a:t>
              </a:r>
              <a:r>
                <a:rPr lang="zh-TW" altLang="en-US" sz="1200" dirty="0">
                  <a:solidFill>
                    <a:schemeClr val="bg1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遊戲畫面</a:t>
              </a:r>
              <a:endParaRPr lang="en-US" altLang="zh-TW" sz="1200" dirty="0">
                <a:solidFill>
                  <a:schemeClr val="bg1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50" name="文字方塊 149">
                <a:extLst>
                  <a:ext uri="{FF2B5EF4-FFF2-40B4-BE49-F238E27FC236}">
                    <a16:creationId xmlns:a16="http://schemas.microsoft.com/office/drawing/2014/main" id="{F4BA8BAD-9EA1-42C1-B488-8AD1803844C9}"/>
                  </a:ext>
                </a:extLst>
              </p:cNvPr>
              <p:cNvSpPr txBox="1"/>
              <p:nvPr/>
            </p:nvSpPr>
            <p:spPr>
              <a:xfrm>
                <a:off x="7031789" y="6022447"/>
                <a:ext cx="4601365" cy="24622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※</a:t>
                </a:r>
                <a:r>
                  <a:rPr lang="zh-TW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*   假設隨機抽取過去</a:t>
                </a:r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32</a:t>
                </a:r>
                <a:r>
                  <a:rPr lang="zh-TW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筆，剛好抽中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0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10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𝐴</m:t>
                        </m:r>
                      </m:e>
                      <m:sub>
                        <m:r>
                          <a:rPr lang="en-US" altLang="zh-TW" sz="10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= </a:t>
                </a:r>
                <a:r>
                  <a:rPr lang="en-US" altLang="zh-TW" sz="1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RightFire</a:t>
                </a:r>
                <a:r>
                  <a:rPr lang="zh-TW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並取得</a:t>
                </a:r>
                <a:r>
                  <a:rPr lang="en-US" altLang="zh-TW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Reward +5</a:t>
                </a:r>
                <a:r>
                  <a:rPr lang="zh-TW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這一筆</a:t>
                </a:r>
                <a:endParaRPr lang="en-US" altLang="zh-TW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50" name="文字方塊 149">
                <a:extLst>
                  <a:ext uri="{FF2B5EF4-FFF2-40B4-BE49-F238E27FC236}">
                    <a16:creationId xmlns:a16="http://schemas.microsoft.com/office/drawing/2014/main" id="{F4BA8BAD-9EA1-42C1-B488-8AD1803844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1789" y="6022447"/>
                <a:ext cx="4601365" cy="246221"/>
              </a:xfrm>
              <a:prstGeom prst="rect">
                <a:avLst/>
              </a:prstGeom>
              <a:blipFill>
                <a:blip r:embed="rId12"/>
                <a:stretch>
                  <a:fillRect b="-10000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圖片 31">
            <a:extLst>
              <a:ext uri="{FF2B5EF4-FFF2-40B4-BE49-F238E27FC236}">
                <a16:creationId xmlns:a16="http://schemas.microsoft.com/office/drawing/2014/main" id="{60C5B626-0781-4143-96D2-D280520FCAB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081137" y="3754466"/>
            <a:ext cx="237793" cy="203096"/>
          </a:xfrm>
          <a:prstGeom prst="rect">
            <a:avLst/>
          </a:prstGeom>
        </p:spPr>
      </p:pic>
      <p:sp>
        <p:nvSpPr>
          <p:cNvPr id="107" name="文字方塊 106">
            <a:extLst>
              <a:ext uri="{FF2B5EF4-FFF2-40B4-BE49-F238E27FC236}">
                <a16:creationId xmlns:a16="http://schemas.microsoft.com/office/drawing/2014/main" id="{341D55E6-4B64-467D-BF88-928EF152EC63}"/>
              </a:ext>
            </a:extLst>
          </p:cNvPr>
          <p:cNvSpPr txBox="1"/>
          <p:nvPr/>
        </p:nvSpPr>
        <p:spPr>
          <a:xfrm>
            <a:off x="7523603" y="1145851"/>
            <a:ext cx="3410629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得到新的資訊！開始學習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2" name="文字方塊 111">
            <a:extLst>
              <a:ext uri="{FF2B5EF4-FFF2-40B4-BE49-F238E27FC236}">
                <a16:creationId xmlns:a16="http://schemas.microsoft.com/office/drawing/2014/main" id="{C46D8774-3B40-4517-8E87-663B60022242}"/>
              </a:ext>
            </a:extLst>
          </p:cNvPr>
          <p:cNvSpPr txBox="1"/>
          <p:nvPr/>
        </p:nvSpPr>
        <p:spPr>
          <a:xfrm>
            <a:off x="8233556" y="1966356"/>
            <a:ext cx="154512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32</a:t>
            </a:r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筆回憶其中之一*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13" name="文字方塊 112">
            <a:extLst>
              <a:ext uri="{FF2B5EF4-FFF2-40B4-BE49-F238E27FC236}">
                <a16:creationId xmlns:a16="http://schemas.microsoft.com/office/drawing/2014/main" id="{9B8F3218-C19D-4639-99D1-B5556164F688}"/>
              </a:ext>
            </a:extLst>
          </p:cNvPr>
          <p:cNvSpPr txBox="1"/>
          <p:nvPr/>
        </p:nvSpPr>
        <p:spPr>
          <a:xfrm>
            <a:off x="8613648" y="2538909"/>
            <a:ext cx="75873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+5</a:t>
            </a:r>
          </a:p>
        </p:txBody>
      </p:sp>
      <p:sp>
        <p:nvSpPr>
          <p:cNvPr id="121" name="文字方塊 120">
            <a:extLst>
              <a:ext uri="{FF2B5EF4-FFF2-40B4-BE49-F238E27FC236}">
                <a16:creationId xmlns:a16="http://schemas.microsoft.com/office/drawing/2014/main" id="{17FD8331-1569-44D6-B7F2-F43D751B94F7}"/>
              </a:ext>
            </a:extLst>
          </p:cNvPr>
          <p:cNvSpPr txBox="1"/>
          <p:nvPr/>
        </p:nvSpPr>
        <p:spPr>
          <a:xfrm>
            <a:off x="6925769" y="1968587"/>
            <a:ext cx="136201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這次操作</a:t>
            </a:r>
            <a:endParaRPr lang="en-US" altLang="zh-TW" sz="12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總</a:t>
            </a:r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122" name="文字方塊 121">
            <a:extLst>
              <a:ext uri="{FF2B5EF4-FFF2-40B4-BE49-F238E27FC236}">
                <a16:creationId xmlns:a16="http://schemas.microsoft.com/office/drawing/2014/main" id="{9DD6DE28-2B39-4146-8DB2-7A46B85C7E6B}"/>
              </a:ext>
            </a:extLst>
          </p:cNvPr>
          <p:cNvSpPr txBox="1"/>
          <p:nvPr/>
        </p:nvSpPr>
        <p:spPr>
          <a:xfrm>
            <a:off x="7227411" y="2524076"/>
            <a:ext cx="75873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14.9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0" name="文字方塊 139">
                <a:extLst>
                  <a:ext uri="{FF2B5EF4-FFF2-40B4-BE49-F238E27FC236}">
                    <a16:creationId xmlns:a16="http://schemas.microsoft.com/office/drawing/2014/main" id="{91B55602-CBE3-46BC-AAAD-CB7B498BC5FB}"/>
                  </a:ext>
                </a:extLst>
              </p:cNvPr>
              <p:cNvSpPr txBox="1"/>
              <p:nvPr/>
            </p:nvSpPr>
            <p:spPr>
              <a:xfrm>
                <a:off x="8245423" y="2493298"/>
                <a:ext cx="238631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140" name="文字方塊 139">
                <a:extLst>
                  <a:ext uri="{FF2B5EF4-FFF2-40B4-BE49-F238E27FC236}">
                    <a16:creationId xmlns:a16="http://schemas.microsoft.com/office/drawing/2014/main" id="{91B55602-CBE3-46BC-AAAD-CB7B498BC5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423" y="2493298"/>
                <a:ext cx="238631" cy="338554"/>
              </a:xfrm>
              <a:prstGeom prst="rect">
                <a:avLst/>
              </a:prstGeom>
              <a:blipFill>
                <a:blip r:embed="rId14"/>
                <a:stretch>
                  <a:fillRect l="-1282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4" name="群組 153">
            <a:extLst>
              <a:ext uri="{FF2B5EF4-FFF2-40B4-BE49-F238E27FC236}">
                <a16:creationId xmlns:a16="http://schemas.microsoft.com/office/drawing/2014/main" id="{0F30FCD1-1B8F-4259-808A-FC9D2E6F64BC}"/>
              </a:ext>
            </a:extLst>
          </p:cNvPr>
          <p:cNvGrpSpPr/>
          <p:nvPr/>
        </p:nvGrpSpPr>
        <p:grpSpPr>
          <a:xfrm>
            <a:off x="9564491" y="1988130"/>
            <a:ext cx="2703316" cy="843722"/>
            <a:chOff x="9564491" y="1988130"/>
            <a:chExt cx="2703316" cy="843722"/>
          </a:xfrm>
        </p:grpSpPr>
        <p:sp>
          <p:nvSpPr>
            <p:cNvPr id="155" name="文字方塊 154">
              <a:extLst>
                <a:ext uri="{FF2B5EF4-FFF2-40B4-BE49-F238E27FC236}">
                  <a16:creationId xmlns:a16="http://schemas.microsoft.com/office/drawing/2014/main" id="{442F80C8-F4DA-4B8E-AEF5-72CD983EC7F2}"/>
                </a:ext>
              </a:extLst>
            </p:cNvPr>
            <p:cNvSpPr txBox="1"/>
            <p:nvPr/>
          </p:nvSpPr>
          <p:spPr>
            <a:xfrm>
              <a:off x="10761018" y="1988130"/>
              <a:ext cx="1506789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32</a:t>
              </a:r>
              <a:r>
                <a:rPr lang="zh-TW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筆回憶</a:t>
              </a:r>
              <a:r>
                <a:rPr lang="zh-TW" altLang="en-US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下四幀</a:t>
              </a:r>
              <a:endParaRPr lang="en-US" altLang="zh-TW" sz="12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預期的最大</a:t>
              </a:r>
              <a:r>
                <a:rPr lang="en-US" altLang="zh-TW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Reward</a:t>
              </a:r>
              <a:r>
                <a:rPr lang="zh-TW" altLang="en-US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*</a:t>
              </a:r>
              <a:r>
                <a:rPr lang="en-US" altLang="zh-TW" sz="12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*</a:t>
              </a:r>
            </a:p>
          </p:txBody>
        </p:sp>
        <p:sp>
          <p:nvSpPr>
            <p:cNvPr id="156" name="文字方塊 155">
              <a:extLst>
                <a:ext uri="{FF2B5EF4-FFF2-40B4-BE49-F238E27FC236}">
                  <a16:creationId xmlns:a16="http://schemas.microsoft.com/office/drawing/2014/main" id="{CBEB01FD-C8EE-495A-9A82-406664BA6A43}"/>
                </a:ext>
              </a:extLst>
            </p:cNvPr>
            <p:cNvSpPr txBox="1"/>
            <p:nvPr/>
          </p:nvSpPr>
          <p:spPr>
            <a:xfrm>
              <a:off x="11055299" y="2532974"/>
              <a:ext cx="75873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+mj-lt"/>
                  <a:ea typeface="微軟正黑體" panose="020B0604030504040204" pitchFamily="34" charset="-120"/>
                </a:rPr>
                <a:t>+10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7" name="文字方塊 156">
                  <a:extLst>
                    <a:ext uri="{FF2B5EF4-FFF2-40B4-BE49-F238E27FC236}">
                      <a16:creationId xmlns:a16="http://schemas.microsoft.com/office/drawing/2014/main" id="{CB6CABDB-E811-4457-91DA-2C18BC864510}"/>
                    </a:ext>
                  </a:extLst>
                </p:cNvPr>
                <p:cNvSpPr txBox="1"/>
                <p:nvPr/>
              </p:nvSpPr>
              <p:spPr>
                <a:xfrm>
                  <a:off x="9564491" y="2475969"/>
                  <a:ext cx="193493" cy="338554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16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en-US" altLang="zh-TW" sz="1600" dirty="0">
                    <a:solidFill>
                      <a:schemeClr val="tx1"/>
                    </a:solidFill>
                    <a:latin typeface="+mj-lt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57" name="文字方塊 156">
                  <a:extLst>
                    <a:ext uri="{FF2B5EF4-FFF2-40B4-BE49-F238E27FC236}">
                      <a16:creationId xmlns:a16="http://schemas.microsoft.com/office/drawing/2014/main" id="{CB6CABDB-E811-4457-91DA-2C18BC8645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64491" y="2475969"/>
                  <a:ext cx="193493" cy="338554"/>
                </a:xfrm>
                <a:prstGeom prst="rect">
                  <a:avLst/>
                </a:prstGeom>
                <a:blipFill>
                  <a:blip r:embed="rId15"/>
                  <a:stretch>
                    <a:fillRect l="-37500" r="-6250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8" name="文字方塊 157">
                  <a:extLst>
                    <a:ext uri="{FF2B5EF4-FFF2-40B4-BE49-F238E27FC236}">
                      <a16:creationId xmlns:a16="http://schemas.microsoft.com/office/drawing/2014/main" id="{81BDC9EB-B119-4C22-ACC2-0C1760F27530}"/>
                    </a:ext>
                  </a:extLst>
                </p:cNvPr>
                <p:cNvSpPr txBox="1"/>
                <p:nvPr/>
              </p:nvSpPr>
              <p:spPr>
                <a:xfrm>
                  <a:off x="9977853" y="2090445"/>
                  <a:ext cx="783165" cy="276999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/>
                      </a:solidFill>
                      <a:latin typeface="Arial Narrow" panose="020B0606020202030204" pitchFamily="34" charset="0"/>
                      <a:ea typeface="微軟正黑體" panose="020B0604030504040204" pitchFamily="34" charset="-120"/>
                    </a:rPr>
                    <a:t>衰減率</a:t>
                  </a:r>
                  <a14:m>
                    <m:oMath xmlns:m="http://schemas.openxmlformats.org/officeDocument/2006/math">
                      <m:r>
                        <a:rPr lang="el-GR" altLang="zh-TW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</m:oMath>
                  </a14:m>
                  <a:endParaRPr lang="en-US" altLang="zh-TW" sz="1200" dirty="0">
                    <a:solidFill>
                      <a:schemeClr val="tx1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58" name="文字方塊 157">
                  <a:extLst>
                    <a:ext uri="{FF2B5EF4-FFF2-40B4-BE49-F238E27FC236}">
                      <a16:creationId xmlns:a16="http://schemas.microsoft.com/office/drawing/2014/main" id="{81BDC9EB-B119-4C22-ACC2-0C1760F2753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77853" y="2090445"/>
                  <a:ext cx="783165" cy="276999"/>
                </a:xfrm>
                <a:prstGeom prst="rect">
                  <a:avLst/>
                </a:prstGeom>
                <a:blipFill>
                  <a:blip r:embed="rId16"/>
                  <a:stretch>
                    <a:fillRect t="-4444" b="-15556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9" name="文字方塊 158">
                  <a:extLst>
                    <a:ext uri="{FF2B5EF4-FFF2-40B4-BE49-F238E27FC236}">
                      <a16:creationId xmlns:a16="http://schemas.microsoft.com/office/drawing/2014/main" id="{DF05FBDD-E988-48FE-A108-6BEAC432B32A}"/>
                    </a:ext>
                  </a:extLst>
                </p:cNvPr>
                <p:cNvSpPr txBox="1"/>
                <p:nvPr/>
              </p:nvSpPr>
              <p:spPr>
                <a:xfrm>
                  <a:off x="10766994" y="2473986"/>
                  <a:ext cx="193493" cy="338554"/>
                </a:xfrm>
                <a:prstGeom prst="rect">
                  <a:avLst/>
                </a:prstGeom>
                <a:noFill/>
                <a:ln w="1905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16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altLang="zh-TW" sz="1600" dirty="0">
                    <a:solidFill>
                      <a:schemeClr val="tx1"/>
                    </a:solidFill>
                    <a:latin typeface="+mj-lt"/>
                    <a:ea typeface="微軟正黑體" panose="020B0604030504040204" pitchFamily="34" charset="-120"/>
                  </a:endParaRPr>
                </a:p>
              </p:txBody>
            </p:sp>
          </mc:Choice>
          <mc:Fallback>
            <p:sp>
              <p:nvSpPr>
                <p:cNvPr id="159" name="文字方塊 158">
                  <a:extLst>
                    <a:ext uri="{FF2B5EF4-FFF2-40B4-BE49-F238E27FC236}">
                      <a16:creationId xmlns:a16="http://schemas.microsoft.com/office/drawing/2014/main" id="{DF05FBDD-E988-48FE-A108-6BEAC432B32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66994" y="2473986"/>
                  <a:ext cx="193493" cy="338554"/>
                </a:xfrm>
                <a:prstGeom prst="rect">
                  <a:avLst/>
                </a:prstGeom>
                <a:blipFill>
                  <a:blip r:embed="rId17"/>
                  <a:stretch>
                    <a:fillRect l="-31250" r="-3125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0" name="文字方塊 159">
              <a:extLst>
                <a:ext uri="{FF2B5EF4-FFF2-40B4-BE49-F238E27FC236}">
                  <a16:creationId xmlns:a16="http://schemas.microsoft.com/office/drawing/2014/main" id="{AFC0CB90-2078-49C8-873B-00D1A87C5011}"/>
                </a:ext>
              </a:extLst>
            </p:cNvPr>
            <p:cNvSpPr txBox="1"/>
            <p:nvPr/>
          </p:nvSpPr>
          <p:spPr>
            <a:xfrm>
              <a:off x="10086501" y="2516712"/>
              <a:ext cx="492053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latin typeface="+mj-lt"/>
                  <a:ea typeface="微軟正黑體" panose="020B0604030504040204" pitchFamily="34" charset="-120"/>
                </a:rPr>
                <a:t>0.99</a:t>
              </a:r>
            </a:p>
          </p:txBody>
        </p:sp>
        <p:sp>
          <p:nvSpPr>
            <p:cNvPr id="161" name="文字方塊 160">
              <a:extLst>
                <a:ext uri="{FF2B5EF4-FFF2-40B4-BE49-F238E27FC236}">
                  <a16:creationId xmlns:a16="http://schemas.microsoft.com/office/drawing/2014/main" id="{1E0BBBFE-C00E-45CC-8DCA-B809AAC42967}"/>
                </a:ext>
              </a:extLst>
            </p:cNvPr>
            <p:cNvSpPr txBox="1"/>
            <p:nvPr/>
          </p:nvSpPr>
          <p:spPr>
            <a:xfrm>
              <a:off x="9849569" y="2433372"/>
              <a:ext cx="286455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(</a:t>
              </a:r>
            </a:p>
          </p:txBody>
        </p:sp>
        <p:sp>
          <p:nvSpPr>
            <p:cNvPr id="162" name="文字方塊 161">
              <a:extLst>
                <a:ext uri="{FF2B5EF4-FFF2-40B4-BE49-F238E27FC236}">
                  <a16:creationId xmlns:a16="http://schemas.microsoft.com/office/drawing/2014/main" id="{F8A2A899-5367-4D03-8BF2-9A71AD9172E0}"/>
                </a:ext>
              </a:extLst>
            </p:cNvPr>
            <p:cNvSpPr txBox="1"/>
            <p:nvPr/>
          </p:nvSpPr>
          <p:spPr>
            <a:xfrm>
              <a:off x="11633154" y="2462520"/>
              <a:ext cx="286455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)</a:t>
              </a:r>
            </a:p>
          </p:txBody>
        </p:sp>
      </p:grpSp>
      <p:sp>
        <p:nvSpPr>
          <p:cNvPr id="164" name="文字方塊 163">
            <a:extLst>
              <a:ext uri="{FF2B5EF4-FFF2-40B4-BE49-F238E27FC236}">
                <a16:creationId xmlns:a16="http://schemas.microsoft.com/office/drawing/2014/main" id="{FED9D05C-3191-4A74-B819-1DE9F5E13D9F}"/>
              </a:ext>
            </a:extLst>
          </p:cNvPr>
          <p:cNvSpPr txBox="1"/>
          <p:nvPr/>
        </p:nvSpPr>
        <p:spPr>
          <a:xfrm>
            <a:off x="7033102" y="6252064"/>
            <a:ext cx="3729229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※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**  下四幀能取得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 +10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，假設模型已預期到這個發展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65" name="圖片 164">
            <a:extLst>
              <a:ext uri="{FF2B5EF4-FFF2-40B4-BE49-F238E27FC236}">
                <a16:creationId xmlns:a16="http://schemas.microsoft.com/office/drawing/2014/main" id="{A6DCD490-0C65-46EE-8955-4522B5C0E0D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5621" y="3151653"/>
            <a:ext cx="224732" cy="190682"/>
          </a:xfrm>
          <a:prstGeom prst="rect">
            <a:avLst/>
          </a:prstGeom>
        </p:spPr>
      </p:pic>
      <p:sp>
        <p:nvSpPr>
          <p:cNvPr id="166" name="文字方塊 165">
            <a:extLst>
              <a:ext uri="{FF2B5EF4-FFF2-40B4-BE49-F238E27FC236}">
                <a16:creationId xmlns:a16="http://schemas.microsoft.com/office/drawing/2014/main" id="{BCFF9734-F4AD-43B8-968C-D79529C5C0B3}"/>
              </a:ext>
            </a:extLst>
          </p:cNvPr>
          <p:cNvSpPr txBox="1"/>
          <p:nvPr/>
        </p:nvSpPr>
        <p:spPr>
          <a:xfrm>
            <a:off x="206039" y="3104593"/>
            <a:ext cx="495261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軟正黑體" panose="020B0604030504040204" pitchFamily="34" charset="-120"/>
              </a:rPr>
              <a:t>+10</a:t>
            </a:r>
          </a:p>
        </p:txBody>
      </p:sp>
      <p:sp>
        <p:nvSpPr>
          <p:cNvPr id="168" name="文字方塊 167">
            <a:extLst>
              <a:ext uri="{FF2B5EF4-FFF2-40B4-BE49-F238E27FC236}">
                <a16:creationId xmlns:a16="http://schemas.microsoft.com/office/drawing/2014/main" id="{92DC7A94-C04E-4133-9D95-18E245352EB6}"/>
              </a:ext>
            </a:extLst>
          </p:cNvPr>
          <p:cNvSpPr txBox="1"/>
          <p:nvPr/>
        </p:nvSpPr>
        <p:spPr>
          <a:xfrm>
            <a:off x="7037765" y="6441215"/>
            <a:ext cx="4187519" cy="24622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※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*** 神經網路透過梯度下降優化權重涉及微積分，本次暫先快速帶過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71" name="圖片 170">
            <a:extLst>
              <a:ext uri="{FF2B5EF4-FFF2-40B4-BE49-F238E27FC236}">
                <a16:creationId xmlns:a16="http://schemas.microsoft.com/office/drawing/2014/main" id="{43F57C72-3673-4616-BD0D-C27D94F5BF58}"/>
              </a:ext>
            </a:extLst>
          </p:cNvPr>
          <p:cNvPicPr>
            <a:picLocks/>
          </p:cNvPicPr>
          <p:nvPr/>
        </p:nvPicPr>
        <p:blipFill>
          <a:blip r:embed="rId19"/>
          <a:stretch>
            <a:fillRect/>
          </a:stretch>
        </p:blipFill>
        <p:spPr>
          <a:xfrm>
            <a:off x="2341071" y="5184883"/>
            <a:ext cx="1040400" cy="720000"/>
          </a:xfrm>
          <a:prstGeom prst="rect">
            <a:avLst/>
          </a:prstGeom>
        </p:spPr>
      </p:pic>
      <p:pic>
        <p:nvPicPr>
          <p:cNvPr id="36" name="圖片 35">
            <a:extLst>
              <a:ext uri="{FF2B5EF4-FFF2-40B4-BE49-F238E27FC236}">
                <a16:creationId xmlns:a16="http://schemas.microsoft.com/office/drawing/2014/main" id="{BE012E94-ED42-49D2-850D-2F718E04B592}"/>
              </a:ext>
            </a:extLst>
          </p:cNvPr>
          <p:cNvPicPr>
            <a:picLocks/>
          </p:cNvPicPr>
          <p:nvPr/>
        </p:nvPicPr>
        <p:blipFill>
          <a:blip r:embed="rId20"/>
          <a:stretch>
            <a:fillRect/>
          </a:stretch>
        </p:blipFill>
        <p:spPr>
          <a:xfrm>
            <a:off x="2346050" y="5969689"/>
            <a:ext cx="1040400" cy="720000"/>
          </a:xfrm>
          <a:prstGeom prst="rect">
            <a:avLst/>
          </a:prstGeom>
        </p:spPr>
      </p:pic>
      <p:pic>
        <p:nvPicPr>
          <p:cNvPr id="40" name="圖片 39">
            <a:extLst>
              <a:ext uri="{FF2B5EF4-FFF2-40B4-BE49-F238E27FC236}">
                <a16:creationId xmlns:a16="http://schemas.microsoft.com/office/drawing/2014/main" id="{2300E6CC-7210-45C0-A8C4-F2F8EC34209C}"/>
              </a:ext>
            </a:extLst>
          </p:cNvPr>
          <p:cNvPicPr>
            <a:picLocks/>
          </p:cNvPicPr>
          <p:nvPr/>
        </p:nvPicPr>
        <p:blipFill>
          <a:blip r:embed="rId21"/>
          <a:stretch>
            <a:fillRect/>
          </a:stretch>
        </p:blipFill>
        <p:spPr>
          <a:xfrm>
            <a:off x="3443845" y="5184883"/>
            <a:ext cx="1040400" cy="720000"/>
          </a:xfrm>
          <a:prstGeom prst="rect">
            <a:avLst/>
          </a:prstGeom>
        </p:spPr>
      </p:pic>
      <p:pic>
        <p:nvPicPr>
          <p:cNvPr id="190" name="圖片 189">
            <a:extLst>
              <a:ext uri="{FF2B5EF4-FFF2-40B4-BE49-F238E27FC236}">
                <a16:creationId xmlns:a16="http://schemas.microsoft.com/office/drawing/2014/main" id="{8AC59849-EC82-400A-9EB0-A75BECD397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4160" y="5266153"/>
            <a:ext cx="490469" cy="339425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91" name="圖片 190">
            <a:extLst>
              <a:ext uri="{FF2B5EF4-FFF2-40B4-BE49-F238E27FC236}">
                <a16:creationId xmlns:a16="http://schemas.microsoft.com/office/drawing/2014/main" id="{6FD81A3D-54CA-4F11-B3ED-6CD6062F1A5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34160" y="4076785"/>
            <a:ext cx="490469" cy="339425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92" name="圖片 191">
            <a:extLst>
              <a:ext uri="{FF2B5EF4-FFF2-40B4-BE49-F238E27FC236}">
                <a16:creationId xmlns:a16="http://schemas.microsoft.com/office/drawing/2014/main" id="{465A56B9-3B73-40D7-B80D-30A7E302B25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634160" y="4870723"/>
            <a:ext cx="490469" cy="339425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93" name="圖片 192">
            <a:extLst>
              <a:ext uri="{FF2B5EF4-FFF2-40B4-BE49-F238E27FC236}">
                <a16:creationId xmlns:a16="http://schemas.microsoft.com/office/drawing/2014/main" id="{BFE03000-371B-4614-A6BA-B6120408E6CF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634159" y="4476114"/>
            <a:ext cx="490469" cy="339425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86" name="直線接點 85">
            <a:extLst>
              <a:ext uri="{FF2B5EF4-FFF2-40B4-BE49-F238E27FC236}">
                <a16:creationId xmlns:a16="http://schemas.microsoft.com/office/drawing/2014/main" id="{2E9E0317-5719-44AD-B6CE-1B8087B47669}"/>
              </a:ext>
            </a:extLst>
          </p:cNvPr>
          <p:cNvCxnSpPr>
            <a:cxnSpLocks/>
          </p:cNvCxnSpPr>
          <p:nvPr/>
        </p:nvCxnSpPr>
        <p:spPr>
          <a:xfrm>
            <a:off x="7124629" y="4058361"/>
            <a:ext cx="330641" cy="417753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直線接點 198">
            <a:extLst>
              <a:ext uri="{FF2B5EF4-FFF2-40B4-BE49-F238E27FC236}">
                <a16:creationId xmlns:a16="http://schemas.microsoft.com/office/drawing/2014/main" id="{484B98CF-CEE7-4D7F-BECD-E6BEE5C46959}"/>
              </a:ext>
            </a:extLst>
          </p:cNvPr>
          <p:cNvCxnSpPr>
            <a:cxnSpLocks/>
          </p:cNvCxnSpPr>
          <p:nvPr/>
        </p:nvCxnSpPr>
        <p:spPr>
          <a:xfrm flipV="1">
            <a:off x="7131519" y="5157213"/>
            <a:ext cx="323751" cy="44837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文字方塊 214">
            <a:extLst>
              <a:ext uri="{FF2B5EF4-FFF2-40B4-BE49-F238E27FC236}">
                <a16:creationId xmlns:a16="http://schemas.microsoft.com/office/drawing/2014/main" id="{6FC58F45-D7AE-4C09-90AF-C711432CE154}"/>
              </a:ext>
            </a:extLst>
          </p:cNvPr>
          <p:cNvSpPr txBox="1"/>
          <p:nvPr/>
        </p:nvSpPr>
        <p:spPr>
          <a:xfrm>
            <a:off x="9949766" y="4288317"/>
            <a:ext cx="667786" cy="1177053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Noop</a:t>
            </a:r>
            <a:endParaRPr lang="en-US" altLang="zh-TW" sz="8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FIRE</a:t>
            </a: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RIGHT</a:t>
            </a: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LEFT</a:t>
            </a: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RIGHTFIRE</a:t>
            </a: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LEFTFIRE</a:t>
            </a:r>
          </a:p>
        </p:txBody>
      </p:sp>
      <p:sp>
        <p:nvSpPr>
          <p:cNvPr id="217" name="左中括弧 216">
            <a:extLst>
              <a:ext uri="{FF2B5EF4-FFF2-40B4-BE49-F238E27FC236}">
                <a16:creationId xmlns:a16="http://schemas.microsoft.com/office/drawing/2014/main" id="{5FD89780-FEB3-4ED0-B827-9CD30CF30368}"/>
              </a:ext>
            </a:extLst>
          </p:cNvPr>
          <p:cNvSpPr/>
          <p:nvPr/>
        </p:nvSpPr>
        <p:spPr>
          <a:xfrm>
            <a:off x="10591641" y="4353579"/>
            <a:ext cx="45719" cy="1103847"/>
          </a:xfrm>
          <a:prstGeom prst="leftBracke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9" name="左中括弧 218">
            <a:extLst>
              <a:ext uri="{FF2B5EF4-FFF2-40B4-BE49-F238E27FC236}">
                <a16:creationId xmlns:a16="http://schemas.microsoft.com/office/drawing/2014/main" id="{EFD94468-A500-45FA-9CE8-6CBE2CA2E3E2}"/>
              </a:ext>
            </a:extLst>
          </p:cNvPr>
          <p:cNvSpPr/>
          <p:nvPr/>
        </p:nvSpPr>
        <p:spPr>
          <a:xfrm rot="10800000">
            <a:off x="10840880" y="4353579"/>
            <a:ext cx="45719" cy="1103847"/>
          </a:xfrm>
          <a:prstGeom prst="leftBracke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0" name="左中括弧 219">
            <a:extLst>
              <a:ext uri="{FF2B5EF4-FFF2-40B4-BE49-F238E27FC236}">
                <a16:creationId xmlns:a16="http://schemas.microsoft.com/office/drawing/2014/main" id="{A1A6C6A6-CB0B-47E0-824A-7DF974A510AE}"/>
              </a:ext>
            </a:extLst>
          </p:cNvPr>
          <p:cNvSpPr/>
          <p:nvPr/>
        </p:nvSpPr>
        <p:spPr>
          <a:xfrm>
            <a:off x="11579143" y="4353579"/>
            <a:ext cx="45719" cy="1103847"/>
          </a:xfrm>
          <a:prstGeom prst="leftBracke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1" name="文字方塊 220">
            <a:extLst>
              <a:ext uri="{FF2B5EF4-FFF2-40B4-BE49-F238E27FC236}">
                <a16:creationId xmlns:a16="http://schemas.microsoft.com/office/drawing/2014/main" id="{245FB677-0B03-4DDF-A4B6-FF481DB04338}"/>
              </a:ext>
            </a:extLst>
          </p:cNvPr>
          <p:cNvSpPr txBox="1"/>
          <p:nvPr/>
        </p:nvSpPr>
        <p:spPr>
          <a:xfrm>
            <a:off x="11602003" y="4291237"/>
            <a:ext cx="249117" cy="1177053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0</a:t>
            </a:r>
          </a:p>
        </p:txBody>
      </p:sp>
      <p:sp>
        <p:nvSpPr>
          <p:cNvPr id="222" name="左中括弧 221">
            <a:extLst>
              <a:ext uri="{FF2B5EF4-FFF2-40B4-BE49-F238E27FC236}">
                <a16:creationId xmlns:a16="http://schemas.microsoft.com/office/drawing/2014/main" id="{66790D8E-7AA2-44CB-955E-D2D8788A07EA}"/>
              </a:ext>
            </a:extLst>
          </p:cNvPr>
          <p:cNvSpPr/>
          <p:nvPr/>
        </p:nvSpPr>
        <p:spPr>
          <a:xfrm rot="10800000">
            <a:off x="11814734" y="4353579"/>
            <a:ext cx="45719" cy="1103847"/>
          </a:xfrm>
          <a:prstGeom prst="leftBracke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3" name="文字方塊 222">
            <a:extLst>
              <a:ext uri="{FF2B5EF4-FFF2-40B4-BE49-F238E27FC236}">
                <a16:creationId xmlns:a16="http://schemas.microsoft.com/office/drawing/2014/main" id="{6F2A7AB1-F538-472C-AC13-C4784C30FB17}"/>
              </a:ext>
            </a:extLst>
          </p:cNvPr>
          <p:cNvSpPr txBox="1"/>
          <p:nvPr/>
        </p:nvSpPr>
        <p:spPr>
          <a:xfrm>
            <a:off x="10300435" y="3956196"/>
            <a:ext cx="865930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本次操作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總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p:sp>
        <p:nvSpPr>
          <p:cNvPr id="224" name="文字方塊 223">
            <a:extLst>
              <a:ext uri="{FF2B5EF4-FFF2-40B4-BE49-F238E27FC236}">
                <a16:creationId xmlns:a16="http://schemas.microsoft.com/office/drawing/2014/main" id="{2C9152AD-00AE-449B-AF04-9BAD10F0906A}"/>
              </a:ext>
            </a:extLst>
          </p:cNvPr>
          <p:cNvSpPr txBox="1"/>
          <p:nvPr/>
        </p:nvSpPr>
        <p:spPr>
          <a:xfrm>
            <a:off x="11225284" y="3957562"/>
            <a:ext cx="985223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原本模型預測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Reward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5" name="文字方塊 224">
                <a:extLst>
                  <a:ext uri="{FF2B5EF4-FFF2-40B4-BE49-F238E27FC236}">
                    <a16:creationId xmlns:a16="http://schemas.microsoft.com/office/drawing/2014/main" id="{5D21E09F-2A95-4C6F-9411-2E6F56A7DCFA}"/>
                  </a:ext>
                </a:extLst>
              </p:cNvPr>
              <p:cNvSpPr txBox="1"/>
              <p:nvPr/>
            </p:nvSpPr>
            <p:spPr>
              <a:xfrm>
                <a:off x="11124973" y="4741450"/>
                <a:ext cx="193493" cy="338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altLang="zh-TW" sz="1600" dirty="0">
                  <a:solidFill>
                    <a:schemeClr val="tx1"/>
                  </a:solidFill>
                  <a:latin typeface="+mj-lt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225" name="文字方塊 224">
                <a:extLst>
                  <a:ext uri="{FF2B5EF4-FFF2-40B4-BE49-F238E27FC236}">
                    <a16:creationId xmlns:a16="http://schemas.microsoft.com/office/drawing/2014/main" id="{5D21E09F-2A95-4C6F-9411-2E6F56A7DC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24973" y="4741450"/>
                <a:ext cx="193493" cy="338554"/>
              </a:xfrm>
              <a:prstGeom prst="rect">
                <a:avLst/>
              </a:prstGeom>
              <a:blipFill>
                <a:blip r:embed="rId22"/>
                <a:stretch>
                  <a:fillRect l="-21875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7" name="文字方塊 166">
            <a:extLst>
              <a:ext uri="{FF2B5EF4-FFF2-40B4-BE49-F238E27FC236}">
                <a16:creationId xmlns:a16="http://schemas.microsoft.com/office/drawing/2014/main" id="{A80C9CD9-14EA-4C66-90D5-92C73E88A5AE}"/>
              </a:ext>
            </a:extLst>
          </p:cNvPr>
          <p:cNvSpPr txBox="1"/>
          <p:nvPr/>
        </p:nvSpPr>
        <p:spPr>
          <a:xfrm>
            <a:off x="7393007" y="3474172"/>
            <a:ext cx="2920022" cy="492443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梯度下降優化神經網路權重***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此步驟跟神經網路處理迴歸預測的訓練過程一樣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55207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4. Deep Q-Learning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endParaRPr lang="en-US" altLang="zh-TW" sz="2800" b="1" dirty="0">
              <a:solidFill>
                <a:srgbClr val="0070C0"/>
              </a:solidFill>
              <a:effectLst>
                <a:glow rad="127000">
                  <a:prstClr val="white"/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B360943-0B37-456B-9146-1F8F345697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9866" y="2111814"/>
            <a:ext cx="4309400" cy="3770725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747B575-1A76-42C9-ADBE-7EFDFE10D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509" y="2865130"/>
            <a:ext cx="4547903" cy="2634271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92B310D6-6FFE-4665-986C-7A73EA50DA4B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17607" y="2022266"/>
            <a:ext cx="1656000" cy="2160000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EF84C26E-A793-4344-94FA-D9312A01A51A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17607" y="4184749"/>
            <a:ext cx="1656000" cy="2160000"/>
          </a:xfrm>
          <a:prstGeom prst="rect">
            <a:avLst/>
          </a:prstGeom>
        </p:spPr>
      </p:pic>
      <p:sp>
        <p:nvSpPr>
          <p:cNvPr id="139" name="文字方塊 138">
            <a:extLst>
              <a:ext uri="{FF2B5EF4-FFF2-40B4-BE49-F238E27FC236}">
                <a16:creationId xmlns:a16="http://schemas.microsoft.com/office/drawing/2014/main" id="{ABDB229A-82F9-4AFD-BF51-EDC6A84C47F4}"/>
              </a:ext>
            </a:extLst>
          </p:cNvPr>
          <p:cNvSpPr txBox="1"/>
          <p:nvPr/>
        </p:nvSpPr>
        <p:spPr>
          <a:xfrm>
            <a:off x="363016" y="1210830"/>
            <a:ext cx="19358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直接輸入 </a:t>
            </a:r>
            <a:r>
              <a:rPr lang="zh-TW" altLang="en-US" sz="1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遊戲畫面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1" name="文字方塊 140">
            <a:extLst>
              <a:ext uri="{FF2B5EF4-FFF2-40B4-BE49-F238E27FC236}">
                <a16:creationId xmlns:a16="http://schemas.microsoft.com/office/drawing/2014/main" id="{750866E3-6A16-4BF9-A787-93B11EB43299}"/>
              </a:ext>
            </a:extLst>
          </p:cNvPr>
          <p:cNvSpPr txBox="1"/>
          <p:nvPr/>
        </p:nvSpPr>
        <p:spPr>
          <a:xfrm>
            <a:off x="3295933" y="1210830"/>
            <a:ext cx="38077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相同的神經網路架構泛化至 </a:t>
            </a:r>
            <a:r>
              <a:rPr lang="zh-TW" altLang="en-US" sz="1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不同的遊戲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2" name="文字方塊 141">
            <a:extLst>
              <a:ext uri="{FF2B5EF4-FFF2-40B4-BE49-F238E27FC236}">
                <a16:creationId xmlns:a16="http://schemas.microsoft.com/office/drawing/2014/main" id="{BEF21A09-B1DC-477D-8779-CE705BD9ABF2}"/>
              </a:ext>
            </a:extLst>
          </p:cNvPr>
          <p:cNvSpPr txBox="1"/>
          <p:nvPr/>
        </p:nvSpPr>
        <p:spPr>
          <a:xfrm>
            <a:off x="8491008" y="1211221"/>
            <a:ext cx="26071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神經網路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取代傳統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Q-Table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2" name="文字方塊 151">
            <a:extLst>
              <a:ext uri="{FF2B5EF4-FFF2-40B4-BE49-F238E27FC236}">
                <a16:creationId xmlns:a16="http://schemas.microsoft.com/office/drawing/2014/main" id="{15F0D61F-A144-4A48-9033-024DA7C83219}"/>
              </a:ext>
            </a:extLst>
          </p:cNvPr>
          <p:cNvSpPr txBox="1"/>
          <p:nvPr/>
        </p:nvSpPr>
        <p:spPr>
          <a:xfrm>
            <a:off x="7802665" y="1771609"/>
            <a:ext cx="41466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論文內展示神經網路在不同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States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下，預測最大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Reward(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紅高，藍低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153" name="文字方塊 152">
            <a:extLst>
              <a:ext uri="{FF2B5EF4-FFF2-40B4-BE49-F238E27FC236}">
                <a16:creationId xmlns:a16="http://schemas.microsoft.com/office/drawing/2014/main" id="{B5ACBB78-A3D8-412D-8E03-5F940431340F}"/>
              </a:ext>
            </a:extLst>
          </p:cNvPr>
          <p:cNvSpPr txBox="1"/>
          <p:nvPr/>
        </p:nvSpPr>
        <p:spPr>
          <a:xfrm>
            <a:off x="546834" y="1771772"/>
            <a:ext cx="13975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論文內玩了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49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種遊戲</a:t>
            </a:r>
            <a:endParaRPr lang="en-US" altLang="zh-TW" sz="10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3" name="文字方塊 162">
            <a:extLst>
              <a:ext uri="{FF2B5EF4-FFF2-40B4-BE49-F238E27FC236}">
                <a16:creationId xmlns:a16="http://schemas.microsoft.com/office/drawing/2014/main" id="{DEB5EB4F-99B2-4EE1-B989-DE629B533C95}"/>
              </a:ext>
            </a:extLst>
          </p:cNvPr>
          <p:cNvSpPr txBox="1"/>
          <p:nvPr/>
        </p:nvSpPr>
        <p:spPr>
          <a:xfrm>
            <a:off x="2977138" y="1776045"/>
            <a:ext cx="44453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Env.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提供遊戲畫面 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 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定義好控制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Action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，皆可使用相同的模型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須重新訓練</a:t>
            </a:r>
            <a:r>
              <a:rPr lang="en-US" altLang="zh-TW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803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>
            <a:spLocks/>
          </p:cNvSpPr>
          <p:nvPr/>
        </p:nvSpPr>
        <p:spPr>
          <a:xfrm>
            <a:off x="1253361" y="2952710"/>
            <a:ext cx="1264294" cy="660950"/>
          </a:xfrm>
          <a:prstGeom prst="rect">
            <a:avLst/>
          </a:prstGeom>
        </p:spPr>
        <p:txBody>
          <a:bodyPr wrap="square" anchor="b">
            <a:no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3200" b="1" dirty="0">
                <a:solidFill>
                  <a:schemeClr val="bg1"/>
                </a:solidFill>
                <a:effectLst/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議程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E7496B9-7B7B-4ABD-9322-ED39235F60DA}"/>
              </a:ext>
            </a:extLst>
          </p:cNvPr>
          <p:cNvSpPr/>
          <p:nvPr/>
        </p:nvSpPr>
        <p:spPr>
          <a:xfrm>
            <a:off x="4858445" y="1589704"/>
            <a:ext cx="5228307" cy="3075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機器學習三大類型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強化學習架構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Deep 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強化學習更多議題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DA7C7B9-01BB-4C80-B12E-F3D67AED6E54}"/>
              </a:ext>
            </a:extLst>
          </p:cNvPr>
          <p:cNvSpPr/>
          <p:nvPr/>
        </p:nvSpPr>
        <p:spPr>
          <a:xfrm>
            <a:off x="0" y="708837"/>
            <a:ext cx="12191999" cy="531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EB736E4-FB02-47A4-AD70-9B2A9CFC6176}"/>
              </a:ext>
            </a:extLst>
          </p:cNvPr>
          <p:cNvSpPr/>
          <p:nvPr/>
        </p:nvSpPr>
        <p:spPr>
          <a:xfrm>
            <a:off x="1" y="0"/>
            <a:ext cx="3771014" cy="6858000"/>
          </a:xfrm>
          <a:prstGeom prst="rect">
            <a:avLst/>
          </a:prstGeom>
          <a:solidFill>
            <a:srgbClr val="00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24652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A01F7E1E-C7FB-44DC-8018-72C97927679A}"/>
              </a:ext>
            </a:extLst>
          </p:cNvPr>
          <p:cNvSpPr/>
          <p:nvPr/>
        </p:nvSpPr>
        <p:spPr>
          <a:xfrm>
            <a:off x="4152905" y="1774447"/>
            <a:ext cx="6078280" cy="4613653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7" name="圖片 26">
            <a:extLst>
              <a:ext uri="{FF2B5EF4-FFF2-40B4-BE49-F238E27FC236}">
                <a16:creationId xmlns:a16="http://schemas.microsoft.com/office/drawing/2014/main" id="{E5A5E9B5-9EE2-4D5D-BCC0-6E61AD8355A6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373815" y="2553852"/>
            <a:ext cx="1945047" cy="10260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5. 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強化學習近代發展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5E8B864-506C-426B-A6AA-AC792B53147A}"/>
              </a:ext>
            </a:extLst>
          </p:cNvPr>
          <p:cNvSpPr/>
          <p:nvPr/>
        </p:nvSpPr>
        <p:spPr>
          <a:xfrm>
            <a:off x="5671163" y="1293261"/>
            <a:ext cx="3264926" cy="91576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依照</a:t>
            </a:r>
            <a:r>
              <a:rPr lang="zh-TW" altLang="en-US" b="1" u="sng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機率值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決定動作的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策略網路</a:t>
            </a: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(Policy Gradient)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03D31BE-73FE-49C7-9A34-88170E428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015" y="2553852"/>
            <a:ext cx="1993900" cy="1026979"/>
          </a:xfrm>
          <a:prstGeom prst="rect">
            <a:avLst/>
          </a:prstGeom>
        </p:spPr>
      </p:pic>
      <p:graphicFrame>
        <p:nvGraphicFramePr>
          <p:cNvPr id="11" name="圖表 10">
            <a:extLst>
              <a:ext uri="{FF2B5EF4-FFF2-40B4-BE49-F238E27FC236}">
                <a16:creationId xmlns:a16="http://schemas.microsoft.com/office/drawing/2014/main" id="{706EF2B5-61B6-4E72-BCDD-D5F90DD834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7059223"/>
              </p:ext>
            </p:extLst>
          </p:nvPr>
        </p:nvGraphicFramePr>
        <p:xfrm>
          <a:off x="1015102" y="3932264"/>
          <a:ext cx="1508125" cy="226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矩形 11">
            <a:extLst>
              <a:ext uri="{FF2B5EF4-FFF2-40B4-BE49-F238E27FC236}">
                <a16:creationId xmlns:a16="http://schemas.microsoft.com/office/drawing/2014/main" id="{3703991D-55DE-4086-AB4A-B6270532BA03}"/>
              </a:ext>
            </a:extLst>
          </p:cNvPr>
          <p:cNvSpPr/>
          <p:nvPr/>
        </p:nvSpPr>
        <p:spPr>
          <a:xfrm>
            <a:off x="1280215" y="2603791"/>
            <a:ext cx="368300" cy="371343"/>
          </a:xfrm>
          <a:prstGeom prst="rect">
            <a:avLst/>
          </a:prstGeom>
          <a:noFill/>
          <a:ln w="2222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E31440B-0233-48DE-A9AD-F1AD04744403}"/>
              </a:ext>
            </a:extLst>
          </p:cNvPr>
          <p:cNvSpPr/>
          <p:nvPr/>
        </p:nvSpPr>
        <p:spPr>
          <a:xfrm>
            <a:off x="2035865" y="2610141"/>
            <a:ext cx="368300" cy="371343"/>
          </a:xfrm>
          <a:prstGeom prst="rect">
            <a:avLst/>
          </a:prstGeom>
          <a:noFill/>
          <a:ln w="2222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878CDF63-1E10-4B26-A088-CB04EC5AAECF}"/>
              </a:ext>
            </a:extLst>
          </p:cNvPr>
          <p:cNvCxnSpPr>
            <a:cxnSpLocks/>
          </p:cNvCxnSpPr>
          <p:nvPr/>
        </p:nvCxnSpPr>
        <p:spPr>
          <a:xfrm>
            <a:off x="1413565" y="2975134"/>
            <a:ext cx="0" cy="938085"/>
          </a:xfrm>
          <a:prstGeom prst="straightConnector1">
            <a:avLst/>
          </a:prstGeom>
          <a:ln w="2222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75C70A1A-055F-4240-8C4A-EA0235B72210}"/>
              </a:ext>
            </a:extLst>
          </p:cNvPr>
          <p:cNvCxnSpPr>
            <a:cxnSpLocks/>
          </p:cNvCxnSpPr>
          <p:nvPr/>
        </p:nvCxnSpPr>
        <p:spPr>
          <a:xfrm>
            <a:off x="2220015" y="2981484"/>
            <a:ext cx="0" cy="938085"/>
          </a:xfrm>
          <a:prstGeom prst="straightConnector1">
            <a:avLst/>
          </a:prstGeom>
          <a:ln w="2222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圖表 18">
            <a:extLst>
              <a:ext uri="{FF2B5EF4-FFF2-40B4-BE49-F238E27FC236}">
                <a16:creationId xmlns:a16="http://schemas.microsoft.com/office/drawing/2014/main" id="{FCDDB9B1-FA60-48A9-ABB9-E37AFA2C03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002258"/>
              </p:ext>
            </p:extLst>
          </p:nvPr>
        </p:nvGraphicFramePr>
        <p:xfrm>
          <a:off x="4517050" y="3901375"/>
          <a:ext cx="1508125" cy="226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0" name="矩形 19">
            <a:extLst>
              <a:ext uri="{FF2B5EF4-FFF2-40B4-BE49-F238E27FC236}">
                <a16:creationId xmlns:a16="http://schemas.microsoft.com/office/drawing/2014/main" id="{9B2870A5-6399-4627-9095-F6AB1049E8C5}"/>
              </a:ext>
            </a:extLst>
          </p:cNvPr>
          <p:cNvSpPr/>
          <p:nvPr/>
        </p:nvSpPr>
        <p:spPr>
          <a:xfrm>
            <a:off x="4782163" y="2572902"/>
            <a:ext cx="368300" cy="371343"/>
          </a:xfrm>
          <a:prstGeom prst="rect">
            <a:avLst/>
          </a:prstGeom>
          <a:noFill/>
          <a:ln w="2222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9D3A14B-4A4C-4754-A310-3B00F1204611}"/>
              </a:ext>
            </a:extLst>
          </p:cNvPr>
          <p:cNvSpPr/>
          <p:nvPr/>
        </p:nvSpPr>
        <p:spPr>
          <a:xfrm>
            <a:off x="5537813" y="2579252"/>
            <a:ext cx="368300" cy="371343"/>
          </a:xfrm>
          <a:prstGeom prst="rect">
            <a:avLst/>
          </a:prstGeom>
          <a:noFill/>
          <a:ln w="2222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BC3C81D5-01A2-4E14-8C70-545C3F3D21F9}"/>
              </a:ext>
            </a:extLst>
          </p:cNvPr>
          <p:cNvCxnSpPr>
            <a:cxnSpLocks/>
          </p:cNvCxnSpPr>
          <p:nvPr/>
        </p:nvCxnSpPr>
        <p:spPr>
          <a:xfrm>
            <a:off x="4915513" y="2944245"/>
            <a:ext cx="0" cy="938085"/>
          </a:xfrm>
          <a:prstGeom prst="straightConnector1">
            <a:avLst/>
          </a:prstGeom>
          <a:ln w="2222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28932129-0E6C-4A5C-A47C-974BCE0071C9}"/>
              </a:ext>
            </a:extLst>
          </p:cNvPr>
          <p:cNvCxnSpPr>
            <a:cxnSpLocks/>
          </p:cNvCxnSpPr>
          <p:nvPr/>
        </p:nvCxnSpPr>
        <p:spPr>
          <a:xfrm>
            <a:off x="5766413" y="2950595"/>
            <a:ext cx="0" cy="938085"/>
          </a:xfrm>
          <a:prstGeom prst="straightConnector1">
            <a:avLst/>
          </a:prstGeom>
          <a:ln w="2222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箭號: 向右 27">
            <a:extLst>
              <a:ext uri="{FF2B5EF4-FFF2-40B4-BE49-F238E27FC236}">
                <a16:creationId xmlns:a16="http://schemas.microsoft.com/office/drawing/2014/main" id="{372B33F8-043D-4BA6-BAC5-E38BC8380A9A}"/>
              </a:ext>
            </a:extLst>
          </p:cNvPr>
          <p:cNvSpPr/>
          <p:nvPr/>
        </p:nvSpPr>
        <p:spPr>
          <a:xfrm>
            <a:off x="2910577" y="4340110"/>
            <a:ext cx="716322" cy="270456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B9B6D43-4D11-4E1E-9CC9-965D3E78E32D}"/>
              </a:ext>
            </a:extLst>
          </p:cNvPr>
          <p:cNvSpPr/>
          <p:nvPr/>
        </p:nvSpPr>
        <p:spPr>
          <a:xfrm>
            <a:off x="2935364" y="3957663"/>
            <a:ext cx="603249" cy="4163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分支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1108D599-E143-4EDF-86E2-511A0E0AE7FD}"/>
              </a:ext>
            </a:extLst>
          </p:cNvPr>
          <p:cNvSpPr/>
          <p:nvPr/>
        </p:nvSpPr>
        <p:spPr>
          <a:xfrm>
            <a:off x="6661762" y="2715920"/>
            <a:ext cx="2721898" cy="1166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2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優點</a:t>
            </a:r>
            <a:endParaRPr lang="en-US" altLang="zh-TW" sz="1200" b="1" dirty="0">
              <a:solidFill>
                <a:srgbClr val="00B05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228600" marR="0" indent="-22860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  <a:defRPr/>
            </a:pPr>
            <a:r>
              <a:rPr lang="zh-TW" altLang="en-US" sz="12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適合</a:t>
            </a:r>
            <a:r>
              <a:rPr lang="en-US" altLang="zh-TW" sz="12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Action</a:t>
            </a:r>
            <a:r>
              <a:rPr lang="zh-TW" altLang="en-US" sz="12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是連續動作的任務</a:t>
            </a:r>
            <a:endParaRPr lang="en-US" altLang="zh-TW" sz="1200" b="1" dirty="0">
              <a:solidFill>
                <a:srgbClr val="00B05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228600" marR="0" indent="-22860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  <a:defRPr/>
            </a:pPr>
            <a:r>
              <a:rPr lang="zh-TW" altLang="en-US" sz="12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輸出機率作出更彈性的決策</a:t>
            </a:r>
            <a:endParaRPr lang="en-US" altLang="zh-TW" sz="1200" b="1" dirty="0">
              <a:solidFill>
                <a:srgbClr val="00B05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228600" marR="0" indent="-22860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  <a:defRPr/>
            </a:pPr>
            <a:r>
              <a:rPr lang="zh-TW" altLang="en-US" sz="12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環境變化時能靈活應對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83CB995-71F3-4FAB-9486-AAA72B6FB692}"/>
              </a:ext>
            </a:extLst>
          </p:cNvPr>
          <p:cNvSpPr/>
          <p:nvPr/>
        </p:nvSpPr>
        <p:spPr>
          <a:xfrm>
            <a:off x="6699861" y="4164882"/>
            <a:ext cx="3620476" cy="889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2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缺點</a:t>
            </a:r>
            <a:endParaRPr lang="en-US" altLang="zh-TW" sz="1200" b="1" dirty="0">
              <a:solidFill>
                <a:srgbClr val="FF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228600" marR="0" indent="-22860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  <a:defRPr/>
            </a:pPr>
            <a:r>
              <a:rPr lang="zh-TW" altLang="en-US" sz="12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每次</a:t>
            </a:r>
            <a:r>
              <a:rPr lang="en-US" altLang="zh-TW" sz="12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Action</a:t>
            </a:r>
            <a:r>
              <a:rPr lang="zh-TW" altLang="en-US" sz="12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隱含隨機要素，學習過程不穩定</a:t>
            </a:r>
            <a:endParaRPr lang="en-US" altLang="zh-TW" sz="1200" b="1" dirty="0">
              <a:solidFill>
                <a:srgbClr val="FF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228600" marR="0" indent="-22860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  <a:defRPr/>
            </a:pPr>
            <a:r>
              <a:rPr lang="zh-TW" altLang="en-US" sz="12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回饋稀疏的任務</a:t>
            </a:r>
            <a:r>
              <a:rPr lang="en-US" altLang="zh-TW" sz="12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(</a:t>
            </a:r>
            <a:r>
              <a:rPr lang="zh-TW" altLang="en-US" sz="12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圍棋</a:t>
            </a:r>
            <a:r>
              <a:rPr lang="en-US" altLang="zh-TW" sz="12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)</a:t>
            </a:r>
            <a:r>
              <a:rPr lang="zh-TW" altLang="en-US" sz="12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，表現不一定較優</a:t>
            </a:r>
          </a:p>
        </p:txBody>
      </p:sp>
    </p:spTree>
    <p:extLst>
      <p:ext uri="{BB962C8B-B14F-4D97-AF65-F5344CB8AC3E}">
        <p14:creationId xmlns:p14="http://schemas.microsoft.com/office/powerpoint/2010/main" val="24234091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5. 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強化學習近代發展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5E8B864-506C-426B-A6AA-AC792B53147A}"/>
              </a:ext>
            </a:extLst>
          </p:cNvPr>
          <p:cNvSpPr/>
          <p:nvPr/>
        </p:nvSpPr>
        <p:spPr>
          <a:xfrm>
            <a:off x="3657600" y="1170472"/>
            <a:ext cx="5137150" cy="91576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多個分身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平行訓練的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Asynchronous Advantage Actor-Critic(A3C)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53C5C7A-3507-46D9-B787-D1CB6FF56AF4}"/>
              </a:ext>
            </a:extLst>
          </p:cNvPr>
          <p:cNvSpPr/>
          <p:nvPr/>
        </p:nvSpPr>
        <p:spPr>
          <a:xfrm>
            <a:off x="1528125" y="2984551"/>
            <a:ext cx="3563312" cy="566927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介紹</a:t>
            </a:r>
            <a:r>
              <a:rPr lang="en-US" altLang="zh-TW" dirty="0"/>
              <a:t>Critic-Agent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96710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圓角 1">
            <a:extLst>
              <a:ext uri="{FF2B5EF4-FFF2-40B4-BE49-F238E27FC236}">
                <a16:creationId xmlns:a16="http://schemas.microsoft.com/office/drawing/2014/main" id="{35CBAC32-3B38-460E-8628-3CC62C649EEA}"/>
              </a:ext>
            </a:extLst>
          </p:cNvPr>
          <p:cNvSpPr/>
          <p:nvPr/>
        </p:nvSpPr>
        <p:spPr>
          <a:xfrm>
            <a:off x="255180" y="1446028"/>
            <a:ext cx="11865935" cy="5167423"/>
          </a:xfrm>
          <a:prstGeom prst="roundRect">
            <a:avLst>
              <a:gd name="adj" fmla="val 2879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1.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人工智慧是甚麼</a:t>
            </a: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1D40CFD5-B9A6-4432-86E1-EE382A786A73}"/>
              </a:ext>
            </a:extLst>
          </p:cNvPr>
          <p:cNvSpPr txBox="1"/>
          <p:nvPr/>
        </p:nvSpPr>
        <p:spPr>
          <a:xfrm>
            <a:off x="552893" y="1114888"/>
            <a:ext cx="5727404" cy="615553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人工智慧</a:t>
            </a:r>
            <a:r>
              <a:rPr lang="en-US" altLang="zh-TW" sz="1800" dirty="0">
                <a:solidFill>
                  <a:schemeClr val="bg1"/>
                </a:solidFill>
                <a:latin typeface="Arial Narrow" panose="020B0606020202030204" pitchFamily="34" charset="0"/>
              </a:rPr>
              <a:t>(</a:t>
            </a:r>
            <a:r>
              <a:rPr lang="en-US" altLang="zh-TW" sz="1800" b="0" i="0" dirty="0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Artificial Intelligence</a:t>
            </a:r>
            <a:r>
              <a:rPr lang="en-US" altLang="zh-TW" sz="1800" dirty="0">
                <a:solidFill>
                  <a:schemeClr val="bg1"/>
                </a:solidFill>
                <a:latin typeface="Arial Narrow" panose="020B0606020202030204" pitchFamily="34" charset="0"/>
              </a:rPr>
              <a:t>)</a:t>
            </a:r>
          </a:p>
          <a:p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表現出人類智慧行為，例如：視覺感知、語言推理、商業決策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E4FA9531-01DF-4872-BF6A-FDD529DA05D0}"/>
              </a:ext>
            </a:extLst>
          </p:cNvPr>
          <p:cNvSpPr/>
          <p:nvPr/>
        </p:nvSpPr>
        <p:spPr>
          <a:xfrm>
            <a:off x="453656" y="2254102"/>
            <a:ext cx="4529469" cy="4274289"/>
          </a:xfrm>
          <a:prstGeom prst="roundRect">
            <a:avLst>
              <a:gd name="adj" fmla="val 2879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D591C42A-200E-406B-898E-982D0358EC25}"/>
              </a:ext>
            </a:extLst>
          </p:cNvPr>
          <p:cNvSpPr txBox="1"/>
          <p:nvPr/>
        </p:nvSpPr>
        <p:spPr>
          <a:xfrm>
            <a:off x="1188067" y="1774365"/>
            <a:ext cx="3232299" cy="8617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專家系統</a:t>
            </a:r>
            <a:r>
              <a: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</a:rPr>
              <a:t>(1960-)</a:t>
            </a:r>
          </a:p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匯集特定領域的專業知識，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協助辨識問題與輔助決策的知識庫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2410805-A5F9-4B2B-BE72-CC00BB2FF0F5}"/>
              </a:ext>
            </a:extLst>
          </p:cNvPr>
          <p:cNvSpPr txBox="1"/>
          <p:nvPr/>
        </p:nvSpPr>
        <p:spPr>
          <a:xfrm>
            <a:off x="570009" y="4568492"/>
            <a:ext cx="1148974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詐欺防治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AC7B3B16-5AC7-4CBC-8E94-16C4261269AA}"/>
              </a:ext>
            </a:extLst>
          </p:cNvPr>
          <p:cNvGrpSpPr/>
          <p:nvPr/>
        </p:nvGrpSpPr>
        <p:grpSpPr>
          <a:xfrm>
            <a:off x="1229774" y="4868194"/>
            <a:ext cx="3052201" cy="1580089"/>
            <a:chOff x="1186039" y="3251804"/>
            <a:chExt cx="3052201" cy="1580089"/>
          </a:xfrm>
        </p:grpSpPr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5684F3AE-955D-4A30-AA79-352557680693}"/>
                </a:ext>
              </a:extLst>
            </p:cNvPr>
            <p:cNvSpPr txBox="1"/>
            <p:nvPr/>
          </p:nvSpPr>
          <p:spPr>
            <a:xfrm>
              <a:off x="1186039" y="3251804"/>
              <a:ext cx="1148974" cy="307777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理專</a:t>
              </a:r>
              <a:r>
                <a:rPr lang="en-US" altLang="zh-TW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21</a:t>
              </a:r>
              <a:r>
                <a:rPr lang="zh-TW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誡</a:t>
              </a:r>
              <a:endParaRPr lang="en-US" altLang="zh-TW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654C87F0-0CBA-4F89-85D7-E41C4D1B7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16304" y="3621713"/>
              <a:ext cx="2532099" cy="538349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495FD123-D262-4BE3-B41A-1EA9FFFF0B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16304" y="4349628"/>
              <a:ext cx="2721936" cy="482265"/>
            </a:xfrm>
            <a:prstGeom prst="rect">
              <a:avLst/>
            </a:prstGeom>
          </p:spPr>
        </p:pic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4C55B8AD-A1F2-4C36-B201-7CE62E4D3759}"/>
                </a:ext>
              </a:extLst>
            </p:cNvPr>
            <p:cNvSpPr txBox="1"/>
            <p:nvPr/>
          </p:nvSpPr>
          <p:spPr>
            <a:xfrm rot="5400000">
              <a:off x="2468095" y="4159485"/>
              <a:ext cx="338553" cy="24622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…</a:t>
              </a:r>
            </a:p>
          </p:txBody>
        </p:sp>
      </p:grp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FC328A6-40F4-488D-B11C-7161F0F70997}"/>
              </a:ext>
            </a:extLst>
          </p:cNvPr>
          <p:cNvSpPr txBox="1"/>
          <p:nvPr/>
        </p:nvSpPr>
        <p:spPr>
          <a:xfrm>
            <a:off x="570009" y="2766727"/>
            <a:ext cx="1148974" cy="33855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醫療診斷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2E59609C-5AE9-4E31-92ED-50FA91A2F940}"/>
              </a:ext>
            </a:extLst>
          </p:cNvPr>
          <p:cNvSpPr txBox="1"/>
          <p:nvPr/>
        </p:nvSpPr>
        <p:spPr>
          <a:xfrm>
            <a:off x="1229774" y="3030787"/>
            <a:ext cx="792121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DXplain</a:t>
            </a:r>
            <a:endParaRPr lang="en-US" altLang="zh-TW" sz="14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06B7C981-446E-429A-8855-263C9250B6FE}"/>
              </a:ext>
            </a:extLst>
          </p:cNvPr>
          <p:cNvGrpSpPr/>
          <p:nvPr/>
        </p:nvGrpSpPr>
        <p:grpSpPr>
          <a:xfrm>
            <a:off x="2021895" y="2998828"/>
            <a:ext cx="2745350" cy="1784306"/>
            <a:chOff x="2241631" y="2858680"/>
            <a:chExt cx="2745350" cy="1784306"/>
          </a:xfrm>
        </p:grpSpPr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FF3AFEB8-D66D-4495-B52F-EC73F78A2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41631" y="2858680"/>
              <a:ext cx="2745350" cy="1784306"/>
            </a:xfrm>
            <a:prstGeom prst="rect">
              <a:avLst/>
            </a:prstGeom>
          </p:spPr>
        </p:pic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E3ED1F14-29AE-4FCD-9644-0DE6B6DCD763}"/>
                </a:ext>
              </a:extLst>
            </p:cNvPr>
            <p:cNvSpPr/>
            <p:nvPr/>
          </p:nvSpPr>
          <p:spPr>
            <a:xfrm>
              <a:off x="2955851" y="3123033"/>
              <a:ext cx="389861" cy="26406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1B1FCFD8-CF79-4525-BAE4-A69BC4E0AE3B}"/>
                </a:ext>
              </a:extLst>
            </p:cNvPr>
            <p:cNvSpPr/>
            <p:nvPr/>
          </p:nvSpPr>
          <p:spPr>
            <a:xfrm>
              <a:off x="3976576" y="3125427"/>
              <a:ext cx="1003317" cy="54634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B6F9DBC-6145-46B0-89E9-151A74BAAF0E}"/>
                </a:ext>
              </a:extLst>
            </p:cNvPr>
            <p:cNvSpPr/>
            <p:nvPr/>
          </p:nvSpPr>
          <p:spPr>
            <a:xfrm>
              <a:off x="3976575" y="3671776"/>
              <a:ext cx="1003317" cy="54634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840E3D16-3100-484C-B74E-601EB2548B83}"/>
              </a:ext>
            </a:extLst>
          </p:cNvPr>
          <p:cNvSpPr/>
          <p:nvPr/>
        </p:nvSpPr>
        <p:spPr>
          <a:xfrm>
            <a:off x="5212488" y="2254102"/>
            <a:ext cx="6724332" cy="4274289"/>
          </a:xfrm>
          <a:prstGeom prst="roundRect">
            <a:avLst>
              <a:gd name="adj" fmla="val 2879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D876ABCE-2497-4908-8BF8-3507C570E5EE}"/>
              </a:ext>
            </a:extLst>
          </p:cNvPr>
          <p:cNvSpPr txBox="1"/>
          <p:nvPr/>
        </p:nvSpPr>
        <p:spPr>
          <a:xfrm>
            <a:off x="6752958" y="1773048"/>
            <a:ext cx="3896900" cy="861774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機器學習</a:t>
            </a:r>
            <a:r>
              <a:rPr lang="en-US" altLang="zh-TW" sz="1800" dirty="0">
                <a:solidFill>
                  <a:schemeClr val="bg1"/>
                </a:solidFill>
                <a:latin typeface="Arial Narrow" panose="020B0606020202030204" pitchFamily="34" charset="0"/>
              </a:rPr>
              <a:t>(1957-)</a:t>
            </a:r>
          </a:p>
          <a:p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讓電腦從資料中學習規律，</a:t>
            </a:r>
            <a:endParaRPr lang="en-US" altLang="zh-TW" sz="1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在沒有寫死程式下，實現預測或決策輔助</a:t>
            </a: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37A16FC3-0D1D-46D5-8664-FE291CD09459}"/>
              </a:ext>
            </a:extLst>
          </p:cNvPr>
          <p:cNvSpPr txBox="1"/>
          <p:nvPr/>
        </p:nvSpPr>
        <p:spPr>
          <a:xfrm>
            <a:off x="6005671" y="2725375"/>
            <a:ext cx="1148974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風險管理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24870880-971B-458B-AB39-83FE403CC74C}"/>
              </a:ext>
            </a:extLst>
          </p:cNvPr>
          <p:cNvSpPr txBox="1"/>
          <p:nvPr/>
        </p:nvSpPr>
        <p:spPr>
          <a:xfrm>
            <a:off x="6055943" y="2958957"/>
            <a:ext cx="1062698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違約風險</a:t>
            </a:r>
            <a:endParaRPr lang="en-US" altLang="zh-TW" sz="14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B9A04674-4D77-47AC-A5F3-0D9C472DD92C}"/>
              </a:ext>
            </a:extLst>
          </p:cNvPr>
          <p:cNvGrpSpPr/>
          <p:nvPr/>
        </p:nvGrpSpPr>
        <p:grpSpPr>
          <a:xfrm>
            <a:off x="5833066" y="3240204"/>
            <a:ext cx="1410005" cy="939417"/>
            <a:chOff x="7060655" y="3211214"/>
            <a:chExt cx="1410005" cy="939417"/>
          </a:xfrm>
        </p:grpSpPr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9B7F809E-E749-444A-9D95-F11DEE9D2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60655" y="3211214"/>
              <a:ext cx="1295072" cy="939417"/>
            </a:xfrm>
            <a:prstGeom prst="rect">
              <a:avLst/>
            </a:prstGeom>
          </p:spPr>
        </p:pic>
        <p:sp>
          <p:nvSpPr>
            <p:cNvPr id="39" name="文字方塊 38">
              <a:extLst>
                <a:ext uri="{FF2B5EF4-FFF2-40B4-BE49-F238E27FC236}">
                  <a16:creationId xmlns:a16="http://schemas.microsoft.com/office/drawing/2014/main" id="{BA072BED-1698-4B08-B2C8-2BAAD68E8BC2}"/>
                </a:ext>
              </a:extLst>
            </p:cNvPr>
            <p:cNvSpPr txBox="1"/>
            <p:nvPr/>
          </p:nvSpPr>
          <p:spPr>
            <a:xfrm>
              <a:off x="7832707" y="3296937"/>
              <a:ext cx="637953" cy="21544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高違約率</a:t>
              </a:r>
              <a:endParaRPr lang="en-US" altLang="zh-TW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977EFAC9-9DB5-406E-8114-FB4CA6973F40}"/>
                </a:ext>
              </a:extLst>
            </p:cNvPr>
            <p:cNvSpPr txBox="1"/>
            <p:nvPr/>
          </p:nvSpPr>
          <p:spPr>
            <a:xfrm>
              <a:off x="7832707" y="3850017"/>
              <a:ext cx="637953" cy="21544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低違約率</a:t>
              </a:r>
              <a:endParaRPr lang="en-US" altLang="zh-TW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pic>
        <p:nvPicPr>
          <p:cNvPr id="37" name="圖片 36">
            <a:extLst>
              <a:ext uri="{FF2B5EF4-FFF2-40B4-BE49-F238E27FC236}">
                <a16:creationId xmlns:a16="http://schemas.microsoft.com/office/drawing/2014/main" id="{532892B8-B186-4387-B635-97D71807C3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8930" y="3242493"/>
            <a:ext cx="1351549" cy="937128"/>
          </a:xfrm>
          <a:prstGeom prst="rect">
            <a:avLst/>
          </a:prstGeom>
        </p:spPr>
      </p:pic>
      <p:sp>
        <p:nvSpPr>
          <p:cNvPr id="44" name="文字方塊 43">
            <a:extLst>
              <a:ext uri="{FF2B5EF4-FFF2-40B4-BE49-F238E27FC236}">
                <a16:creationId xmlns:a16="http://schemas.microsoft.com/office/drawing/2014/main" id="{78579D71-0ED3-43DD-8A57-0F0268FB1456}"/>
              </a:ext>
            </a:extLst>
          </p:cNvPr>
          <p:cNvSpPr txBox="1"/>
          <p:nvPr/>
        </p:nvSpPr>
        <p:spPr>
          <a:xfrm>
            <a:off x="7749437" y="2960116"/>
            <a:ext cx="101941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軟正黑體" panose="020B0604030504040204" pitchFamily="34" charset="-120"/>
              </a:rPr>
              <a:t>車牌辨識</a:t>
            </a:r>
            <a:endParaRPr lang="en-US" altLang="zh-TW" sz="14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9A94BC3C-9293-4160-A840-1BA2DAD3EA18}"/>
              </a:ext>
            </a:extLst>
          </p:cNvPr>
          <p:cNvSpPr txBox="1"/>
          <p:nvPr/>
        </p:nvSpPr>
        <p:spPr>
          <a:xfrm>
            <a:off x="7618637" y="2722325"/>
            <a:ext cx="1281011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作業自動化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C617651E-BE59-429D-A98C-391966D13C60}"/>
              </a:ext>
            </a:extLst>
          </p:cNvPr>
          <p:cNvSpPr txBox="1"/>
          <p:nvPr/>
        </p:nvSpPr>
        <p:spPr>
          <a:xfrm>
            <a:off x="10245696" y="3525407"/>
            <a:ext cx="1049129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客戶分群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8" name="圖片 47">
            <a:extLst>
              <a:ext uri="{FF2B5EF4-FFF2-40B4-BE49-F238E27FC236}">
                <a16:creationId xmlns:a16="http://schemas.microsoft.com/office/drawing/2014/main" id="{910CA3C3-C036-4A64-BADB-F895FF225B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20681" y="4111317"/>
            <a:ext cx="1899158" cy="1302843"/>
          </a:xfrm>
          <a:prstGeom prst="rect">
            <a:avLst/>
          </a:prstGeom>
        </p:spPr>
      </p:pic>
      <p:sp>
        <p:nvSpPr>
          <p:cNvPr id="50" name="文字方塊 49">
            <a:extLst>
              <a:ext uri="{FF2B5EF4-FFF2-40B4-BE49-F238E27FC236}">
                <a16:creationId xmlns:a16="http://schemas.microsoft.com/office/drawing/2014/main" id="{184B700A-B3F5-4960-8D03-10EF20035A6D}"/>
              </a:ext>
            </a:extLst>
          </p:cNvPr>
          <p:cNvSpPr txBox="1"/>
          <p:nvPr/>
        </p:nvSpPr>
        <p:spPr>
          <a:xfrm>
            <a:off x="10053721" y="3791727"/>
            <a:ext cx="1536433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客戶差異化經營</a:t>
            </a:r>
            <a:endParaRPr lang="en-US" altLang="zh-TW" sz="1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2D5CA88A-C9FD-40C5-A9B6-89A5AC6BA5E7}"/>
              </a:ext>
            </a:extLst>
          </p:cNvPr>
          <p:cNvSpPr txBox="1"/>
          <p:nvPr/>
        </p:nvSpPr>
        <p:spPr>
          <a:xfrm>
            <a:off x="5555807" y="4868687"/>
            <a:ext cx="1049129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各類遊戲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9C206B80-569F-430A-98D4-15C0F672157E}"/>
              </a:ext>
            </a:extLst>
          </p:cNvPr>
          <p:cNvSpPr txBox="1"/>
          <p:nvPr/>
        </p:nvSpPr>
        <p:spPr>
          <a:xfrm>
            <a:off x="5632297" y="5139120"/>
            <a:ext cx="804604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圍棋</a:t>
            </a:r>
            <a:endParaRPr lang="en-US" altLang="zh-TW" sz="1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8" name="圖片 57">
            <a:extLst>
              <a:ext uri="{FF2B5EF4-FFF2-40B4-BE49-F238E27FC236}">
                <a16:creationId xmlns:a16="http://schemas.microsoft.com/office/drawing/2014/main" id="{B6962FD7-8B19-4007-86E8-153AEAA44D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36843" y="5412343"/>
            <a:ext cx="1487058" cy="937127"/>
          </a:xfrm>
          <a:prstGeom prst="rect">
            <a:avLst/>
          </a:prstGeom>
        </p:spPr>
      </p:pic>
      <p:pic>
        <p:nvPicPr>
          <p:cNvPr id="60" name="圖片 59">
            <a:extLst>
              <a:ext uri="{FF2B5EF4-FFF2-40B4-BE49-F238E27FC236}">
                <a16:creationId xmlns:a16="http://schemas.microsoft.com/office/drawing/2014/main" id="{120F0287-E502-490E-83AC-89684E80E3D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0337" y="5411972"/>
            <a:ext cx="2503540" cy="935310"/>
          </a:xfrm>
          <a:prstGeom prst="rect">
            <a:avLst/>
          </a:prstGeom>
        </p:spPr>
      </p:pic>
      <p:sp>
        <p:nvSpPr>
          <p:cNvPr id="62" name="文字方塊 61">
            <a:extLst>
              <a:ext uri="{FF2B5EF4-FFF2-40B4-BE49-F238E27FC236}">
                <a16:creationId xmlns:a16="http://schemas.microsoft.com/office/drawing/2014/main" id="{07B21395-6EDF-4C79-8E4F-844F5C8FDCEF}"/>
              </a:ext>
            </a:extLst>
          </p:cNvPr>
          <p:cNvSpPr txBox="1"/>
          <p:nvPr/>
        </p:nvSpPr>
        <p:spPr>
          <a:xfrm>
            <a:off x="7737542" y="4866733"/>
            <a:ext cx="1049129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機器人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1040F572-6A4D-42D3-ACFB-66934E9E94FB}"/>
              </a:ext>
            </a:extLst>
          </p:cNvPr>
          <p:cNvSpPr txBox="1"/>
          <p:nvPr/>
        </p:nvSpPr>
        <p:spPr>
          <a:xfrm>
            <a:off x="7756637" y="5139120"/>
            <a:ext cx="894473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地形攀爬</a:t>
            </a:r>
            <a:endParaRPr lang="en-US" altLang="zh-TW" sz="1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047320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5. 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強化學習近代發展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5E8B864-506C-426B-A6AA-AC792B53147A}"/>
              </a:ext>
            </a:extLst>
          </p:cNvPr>
          <p:cNvSpPr/>
          <p:nvPr/>
        </p:nvSpPr>
        <p:spPr>
          <a:xfrm>
            <a:off x="3657600" y="1170472"/>
            <a:ext cx="5137150" cy="91576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多個分身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平行訓練的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Asynchronous Advantage Actor-Critic(A3C)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1026" name="Picture 2" descr="在这里插入图片描述">
            <a:extLst>
              <a:ext uri="{FF2B5EF4-FFF2-40B4-BE49-F238E27FC236}">
                <a16:creationId xmlns:a16="http://schemas.microsoft.com/office/drawing/2014/main" id="{D0475F49-F1D1-43A1-B2EE-745C9FCB3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7944" y="2175136"/>
            <a:ext cx="4456112" cy="3982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665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5. 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強化學習更多議題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D44D48B-9D42-4A68-9F67-3CDD530055CC}"/>
              </a:ext>
            </a:extLst>
          </p:cNvPr>
          <p:cNvSpPr/>
          <p:nvPr/>
        </p:nvSpPr>
        <p:spPr>
          <a:xfrm>
            <a:off x="3657600" y="1170472"/>
            <a:ext cx="5137150" cy="91576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啟發自進化論*的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基因演算法</a:t>
            </a: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(Genetic Algorithm)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CFCE07E-E7AD-4ACE-9F97-14E0664801A3}"/>
              </a:ext>
            </a:extLst>
          </p:cNvPr>
          <p:cNvSpPr/>
          <p:nvPr/>
        </p:nvSpPr>
        <p:spPr>
          <a:xfrm>
            <a:off x="-44450" y="6468176"/>
            <a:ext cx="6432550" cy="254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※</a:t>
            </a:r>
            <a:r>
              <a:rPr lang="zh-TW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啟發自進化論的技術統稱演化式演算法</a:t>
            </a: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(Evolutionary Algorithms)</a:t>
            </a:r>
            <a:r>
              <a:rPr lang="zh-TW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，基因演算法只是其中一種技術</a:t>
            </a:r>
            <a:endParaRPr lang="zh-TW" altLang="en-US" sz="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2F1D9D1F-5958-4177-8C49-20237CB1FEB6}"/>
              </a:ext>
            </a:extLst>
          </p:cNvPr>
          <p:cNvSpPr/>
          <p:nvPr/>
        </p:nvSpPr>
        <p:spPr>
          <a:xfrm>
            <a:off x="4774850" y="2882224"/>
            <a:ext cx="3071963" cy="29488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情景：申辦信用貸款的人，生活型態長甚麼樣子？</a:t>
            </a: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F95D0E67-FB03-42F0-B4CD-E11249E7925E}"/>
              </a:ext>
            </a:extLst>
          </p:cNvPr>
          <p:cNvSpPr txBox="1"/>
          <p:nvPr/>
        </p:nvSpPr>
        <p:spPr>
          <a:xfrm>
            <a:off x="4551962" y="3679096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1-1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3BB6A908-407E-4B83-B801-D427535A8F2A}"/>
              </a:ext>
            </a:extLst>
          </p:cNvPr>
          <p:cNvSpPr txBox="1"/>
          <p:nvPr/>
        </p:nvSpPr>
        <p:spPr>
          <a:xfrm>
            <a:off x="4547708" y="3839752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1-2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EC287E59-47F2-4449-89BB-D5876F0783FD}"/>
              </a:ext>
            </a:extLst>
          </p:cNvPr>
          <p:cNvSpPr txBox="1"/>
          <p:nvPr/>
        </p:nvSpPr>
        <p:spPr>
          <a:xfrm>
            <a:off x="4551962" y="4003673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1-3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92BDFCD2-7B81-4782-AD76-F79F4E127406}"/>
              </a:ext>
            </a:extLst>
          </p:cNvPr>
          <p:cNvSpPr txBox="1"/>
          <p:nvPr/>
        </p:nvSpPr>
        <p:spPr>
          <a:xfrm>
            <a:off x="4546100" y="4170768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1-4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0D1338C9-03D3-43CF-9A15-62BC757C6A9A}"/>
              </a:ext>
            </a:extLst>
          </p:cNvPr>
          <p:cNvSpPr txBox="1"/>
          <p:nvPr/>
        </p:nvSpPr>
        <p:spPr>
          <a:xfrm>
            <a:off x="4557202" y="4334263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1-5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1CB85EDA-2BE4-4C71-BE8F-87CCC9C8E821}"/>
              </a:ext>
            </a:extLst>
          </p:cNvPr>
          <p:cNvSpPr txBox="1"/>
          <p:nvPr/>
        </p:nvSpPr>
        <p:spPr>
          <a:xfrm>
            <a:off x="6348427" y="3483595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直播</a:t>
            </a:r>
          </a:p>
        </p:txBody>
      </p: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1AEDC0BE-44B8-415A-913D-AEF6E06A597A}"/>
              </a:ext>
            </a:extLst>
          </p:cNvPr>
          <p:cNvSpPr txBox="1"/>
          <p:nvPr/>
        </p:nvSpPr>
        <p:spPr>
          <a:xfrm>
            <a:off x="6833828" y="3483595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醫院</a:t>
            </a:r>
          </a:p>
        </p:txBody>
      </p: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BB960D77-E7BD-4751-A385-8D435BE02CD0}"/>
              </a:ext>
            </a:extLst>
          </p:cNvPr>
          <p:cNvSpPr txBox="1"/>
          <p:nvPr/>
        </p:nvSpPr>
        <p:spPr>
          <a:xfrm>
            <a:off x="5056576" y="3483595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餐廳</a:t>
            </a: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528FF7DB-168E-441B-93B0-8D2087E69CDB}"/>
              </a:ext>
            </a:extLst>
          </p:cNvPr>
          <p:cNvSpPr txBox="1"/>
          <p:nvPr/>
        </p:nvSpPr>
        <p:spPr>
          <a:xfrm>
            <a:off x="5919802" y="3483595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電商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EAE04471-C70F-4B5E-9564-D995C656CB1E}"/>
              </a:ext>
            </a:extLst>
          </p:cNvPr>
          <p:cNvSpPr txBox="1"/>
          <p:nvPr/>
        </p:nvSpPr>
        <p:spPr>
          <a:xfrm>
            <a:off x="5504251" y="3483595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交通</a:t>
            </a:r>
          </a:p>
        </p:txBody>
      </p: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18938E94-8E50-4381-82AB-5DAD3D747DC3}"/>
              </a:ext>
            </a:extLst>
          </p:cNvPr>
          <p:cNvGrpSpPr/>
          <p:nvPr/>
        </p:nvGrpSpPr>
        <p:grpSpPr>
          <a:xfrm>
            <a:off x="5050974" y="3666000"/>
            <a:ext cx="2304547" cy="228540"/>
            <a:chOff x="3773396" y="2807274"/>
            <a:chExt cx="2304547" cy="228540"/>
          </a:xfrm>
        </p:grpSpPr>
        <p:sp>
          <p:nvSpPr>
            <p:cNvPr id="74" name="文字方塊 73">
              <a:extLst>
                <a:ext uri="{FF2B5EF4-FFF2-40B4-BE49-F238E27FC236}">
                  <a16:creationId xmlns:a16="http://schemas.microsoft.com/office/drawing/2014/main" id="{54EB360D-CCD6-4597-87C1-A71AF2469A13}"/>
                </a:ext>
              </a:extLst>
            </p:cNvPr>
            <p:cNvSpPr txBox="1"/>
            <p:nvPr/>
          </p:nvSpPr>
          <p:spPr>
            <a:xfrm>
              <a:off x="3773396" y="280727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5" name="文字方塊 74">
              <a:extLst>
                <a:ext uri="{FF2B5EF4-FFF2-40B4-BE49-F238E27FC236}">
                  <a16:creationId xmlns:a16="http://schemas.microsoft.com/office/drawing/2014/main" id="{84CEFDEC-4946-4100-967B-C47AC28028B8}"/>
                </a:ext>
              </a:extLst>
            </p:cNvPr>
            <p:cNvSpPr txBox="1"/>
            <p:nvPr/>
          </p:nvSpPr>
          <p:spPr>
            <a:xfrm>
              <a:off x="4234616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6" name="文字方塊 75">
              <a:extLst>
                <a:ext uri="{FF2B5EF4-FFF2-40B4-BE49-F238E27FC236}">
                  <a16:creationId xmlns:a16="http://schemas.microsoft.com/office/drawing/2014/main" id="{E677A48D-D9AB-4713-8DA4-7766A2D97CB8}"/>
                </a:ext>
              </a:extLst>
            </p:cNvPr>
            <p:cNvSpPr txBox="1"/>
            <p:nvPr/>
          </p:nvSpPr>
          <p:spPr>
            <a:xfrm>
              <a:off x="4642224" y="281392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2,000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EBF29556-F365-450D-A58A-0CDBCB30F5C8}"/>
                </a:ext>
              </a:extLst>
            </p:cNvPr>
            <p:cNvSpPr txBox="1"/>
            <p:nvPr/>
          </p:nvSpPr>
          <p:spPr>
            <a:xfrm>
              <a:off x="5080288" y="2807848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8" name="文字方塊 77">
              <a:extLst>
                <a:ext uri="{FF2B5EF4-FFF2-40B4-BE49-F238E27FC236}">
                  <a16:creationId xmlns:a16="http://schemas.microsoft.com/office/drawing/2014/main" id="{F7C929D5-D06B-4444-9928-90E60DB39E34}"/>
                </a:ext>
              </a:extLst>
            </p:cNvPr>
            <p:cNvSpPr txBox="1"/>
            <p:nvPr/>
          </p:nvSpPr>
          <p:spPr>
            <a:xfrm>
              <a:off x="5557243" y="281477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79" name="群組 78">
            <a:extLst>
              <a:ext uri="{FF2B5EF4-FFF2-40B4-BE49-F238E27FC236}">
                <a16:creationId xmlns:a16="http://schemas.microsoft.com/office/drawing/2014/main" id="{67E25790-B65B-4EB5-9C97-576867641BC5}"/>
              </a:ext>
            </a:extLst>
          </p:cNvPr>
          <p:cNvGrpSpPr/>
          <p:nvPr/>
        </p:nvGrpSpPr>
        <p:grpSpPr>
          <a:xfrm>
            <a:off x="5037363" y="3818986"/>
            <a:ext cx="2317165" cy="234772"/>
            <a:chOff x="3760778" y="2801042"/>
            <a:chExt cx="2317165" cy="234772"/>
          </a:xfrm>
        </p:grpSpPr>
        <p:sp>
          <p:nvSpPr>
            <p:cNvPr id="80" name="文字方塊 79">
              <a:extLst>
                <a:ext uri="{FF2B5EF4-FFF2-40B4-BE49-F238E27FC236}">
                  <a16:creationId xmlns:a16="http://schemas.microsoft.com/office/drawing/2014/main" id="{5591A5F8-AC1C-4FBF-8B30-CF62F8F55BB4}"/>
                </a:ext>
              </a:extLst>
            </p:cNvPr>
            <p:cNvSpPr txBox="1"/>
            <p:nvPr/>
          </p:nvSpPr>
          <p:spPr>
            <a:xfrm>
              <a:off x="3760778" y="280727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10,000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1" name="文字方塊 80">
              <a:extLst>
                <a:ext uri="{FF2B5EF4-FFF2-40B4-BE49-F238E27FC236}">
                  <a16:creationId xmlns:a16="http://schemas.microsoft.com/office/drawing/2014/main" id="{E64CE0A7-12AB-466C-BA4E-473F08004D22}"/>
                </a:ext>
              </a:extLst>
            </p:cNvPr>
            <p:cNvSpPr txBox="1"/>
            <p:nvPr/>
          </p:nvSpPr>
          <p:spPr>
            <a:xfrm>
              <a:off x="4234616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2,000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2" name="文字方塊 81">
              <a:extLst>
                <a:ext uri="{FF2B5EF4-FFF2-40B4-BE49-F238E27FC236}">
                  <a16:creationId xmlns:a16="http://schemas.microsoft.com/office/drawing/2014/main" id="{F2458632-702C-4465-A21C-9F9B84276781}"/>
                </a:ext>
              </a:extLst>
            </p:cNvPr>
            <p:cNvSpPr txBox="1"/>
            <p:nvPr/>
          </p:nvSpPr>
          <p:spPr>
            <a:xfrm>
              <a:off x="4642224" y="280104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3" name="文字方塊 82">
              <a:extLst>
                <a:ext uri="{FF2B5EF4-FFF2-40B4-BE49-F238E27FC236}">
                  <a16:creationId xmlns:a16="http://schemas.microsoft.com/office/drawing/2014/main" id="{1D64668F-9122-47B3-883E-62F05B619BA3}"/>
                </a:ext>
              </a:extLst>
            </p:cNvPr>
            <p:cNvSpPr txBox="1"/>
            <p:nvPr/>
          </p:nvSpPr>
          <p:spPr>
            <a:xfrm>
              <a:off x="5080288" y="2807848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4" name="文字方塊 83">
              <a:extLst>
                <a:ext uri="{FF2B5EF4-FFF2-40B4-BE49-F238E27FC236}">
                  <a16:creationId xmlns:a16="http://schemas.microsoft.com/office/drawing/2014/main" id="{792C0BA4-D331-48E6-B753-026BDD916CB3}"/>
                </a:ext>
              </a:extLst>
            </p:cNvPr>
            <p:cNvSpPr txBox="1"/>
            <p:nvPr/>
          </p:nvSpPr>
          <p:spPr>
            <a:xfrm>
              <a:off x="5557243" y="281477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5" name="群組 84">
            <a:extLst>
              <a:ext uri="{FF2B5EF4-FFF2-40B4-BE49-F238E27FC236}">
                <a16:creationId xmlns:a16="http://schemas.microsoft.com/office/drawing/2014/main" id="{1BB794A0-092C-4135-A6E4-385FC8509867}"/>
              </a:ext>
            </a:extLst>
          </p:cNvPr>
          <p:cNvGrpSpPr/>
          <p:nvPr/>
        </p:nvGrpSpPr>
        <p:grpSpPr>
          <a:xfrm>
            <a:off x="5063674" y="3982493"/>
            <a:ext cx="2304547" cy="234772"/>
            <a:chOff x="3773396" y="2788164"/>
            <a:chExt cx="2304547" cy="234772"/>
          </a:xfrm>
        </p:grpSpPr>
        <p:sp>
          <p:nvSpPr>
            <p:cNvPr id="86" name="文字方塊 85">
              <a:extLst>
                <a:ext uri="{FF2B5EF4-FFF2-40B4-BE49-F238E27FC236}">
                  <a16:creationId xmlns:a16="http://schemas.microsoft.com/office/drawing/2014/main" id="{F1FD2C2E-E2FF-48EC-8553-0887EA5F5C64}"/>
                </a:ext>
              </a:extLst>
            </p:cNvPr>
            <p:cNvSpPr txBox="1"/>
            <p:nvPr/>
          </p:nvSpPr>
          <p:spPr>
            <a:xfrm>
              <a:off x="3773396" y="279439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8,000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7" name="文字方塊 86">
              <a:extLst>
                <a:ext uri="{FF2B5EF4-FFF2-40B4-BE49-F238E27FC236}">
                  <a16:creationId xmlns:a16="http://schemas.microsoft.com/office/drawing/2014/main" id="{37BCABDB-9E0F-4BAF-9B07-AFF1E055087C}"/>
                </a:ext>
              </a:extLst>
            </p:cNvPr>
            <p:cNvSpPr txBox="1"/>
            <p:nvPr/>
          </p:nvSpPr>
          <p:spPr>
            <a:xfrm>
              <a:off x="4234616" y="280749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1,200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8" name="文字方塊 87">
              <a:extLst>
                <a:ext uri="{FF2B5EF4-FFF2-40B4-BE49-F238E27FC236}">
                  <a16:creationId xmlns:a16="http://schemas.microsoft.com/office/drawing/2014/main" id="{3853AD09-A23A-460D-989C-A00B58DB017E}"/>
                </a:ext>
              </a:extLst>
            </p:cNvPr>
            <p:cNvSpPr txBox="1"/>
            <p:nvPr/>
          </p:nvSpPr>
          <p:spPr>
            <a:xfrm>
              <a:off x="4657452" y="278816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800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9" name="文字方塊 88">
              <a:extLst>
                <a:ext uri="{FF2B5EF4-FFF2-40B4-BE49-F238E27FC236}">
                  <a16:creationId xmlns:a16="http://schemas.microsoft.com/office/drawing/2014/main" id="{80358D40-E4D2-4A4A-B005-2396C65E0BBC}"/>
                </a:ext>
              </a:extLst>
            </p:cNvPr>
            <p:cNvSpPr txBox="1"/>
            <p:nvPr/>
          </p:nvSpPr>
          <p:spPr>
            <a:xfrm>
              <a:off x="5067588" y="27949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3,000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0" name="文字方塊 89">
              <a:extLst>
                <a:ext uri="{FF2B5EF4-FFF2-40B4-BE49-F238E27FC236}">
                  <a16:creationId xmlns:a16="http://schemas.microsoft.com/office/drawing/2014/main" id="{FBAD142E-56D0-43E9-AF54-3A960DC0DB95}"/>
                </a:ext>
              </a:extLst>
            </p:cNvPr>
            <p:cNvSpPr txBox="1"/>
            <p:nvPr/>
          </p:nvSpPr>
          <p:spPr>
            <a:xfrm>
              <a:off x="5557243" y="280189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400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91" name="群組 90">
            <a:extLst>
              <a:ext uri="{FF2B5EF4-FFF2-40B4-BE49-F238E27FC236}">
                <a16:creationId xmlns:a16="http://schemas.microsoft.com/office/drawing/2014/main" id="{C961AD94-5314-416D-858D-43ED89CAC239}"/>
              </a:ext>
            </a:extLst>
          </p:cNvPr>
          <p:cNvGrpSpPr/>
          <p:nvPr/>
        </p:nvGrpSpPr>
        <p:grpSpPr>
          <a:xfrm>
            <a:off x="5044097" y="4154014"/>
            <a:ext cx="2329986" cy="222942"/>
            <a:chOff x="3747957" y="2807274"/>
            <a:chExt cx="2329986" cy="222942"/>
          </a:xfrm>
        </p:grpSpPr>
        <p:sp>
          <p:nvSpPr>
            <p:cNvPr id="92" name="文字方塊 91">
              <a:extLst>
                <a:ext uri="{FF2B5EF4-FFF2-40B4-BE49-F238E27FC236}">
                  <a16:creationId xmlns:a16="http://schemas.microsoft.com/office/drawing/2014/main" id="{2F8F4991-80C1-400F-AFF1-F03C868FB7F9}"/>
                </a:ext>
              </a:extLst>
            </p:cNvPr>
            <p:cNvSpPr txBox="1"/>
            <p:nvPr/>
          </p:nvSpPr>
          <p:spPr>
            <a:xfrm>
              <a:off x="3747957" y="280727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30,000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3" name="文字方塊 92">
              <a:extLst>
                <a:ext uri="{FF2B5EF4-FFF2-40B4-BE49-F238E27FC236}">
                  <a16:creationId xmlns:a16="http://schemas.microsoft.com/office/drawing/2014/main" id="{BB2FB230-9582-4CA5-A911-DB024E4C0685}"/>
                </a:ext>
              </a:extLst>
            </p:cNvPr>
            <p:cNvSpPr txBox="1"/>
            <p:nvPr/>
          </p:nvSpPr>
          <p:spPr>
            <a:xfrm>
              <a:off x="4228754" y="2813931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11,000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4" name="文字方塊 93">
              <a:extLst>
                <a:ext uri="{FF2B5EF4-FFF2-40B4-BE49-F238E27FC236}">
                  <a16:creationId xmlns:a16="http://schemas.microsoft.com/office/drawing/2014/main" id="{15FDCB58-4F5E-4160-8A2D-D4CFD1B9A7EF}"/>
                </a:ext>
              </a:extLst>
            </p:cNvPr>
            <p:cNvSpPr txBox="1"/>
            <p:nvPr/>
          </p:nvSpPr>
          <p:spPr>
            <a:xfrm>
              <a:off x="4623662" y="2813931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21,000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315AB0E8-2AF8-4ED5-B554-89E292DBAC1F}"/>
                </a:ext>
              </a:extLst>
            </p:cNvPr>
            <p:cNvSpPr txBox="1"/>
            <p:nvPr/>
          </p:nvSpPr>
          <p:spPr>
            <a:xfrm>
              <a:off x="5060733" y="2813931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50,000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6" name="文字方塊 95">
              <a:extLst>
                <a:ext uri="{FF2B5EF4-FFF2-40B4-BE49-F238E27FC236}">
                  <a16:creationId xmlns:a16="http://schemas.microsoft.com/office/drawing/2014/main" id="{4D9CCAF0-5959-40F4-8F6C-84C197F18744}"/>
                </a:ext>
              </a:extLst>
            </p:cNvPr>
            <p:cNvSpPr txBox="1"/>
            <p:nvPr/>
          </p:nvSpPr>
          <p:spPr>
            <a:xfrm>
              <a:off x="5557243" y="281477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97" name="群組 96">
            <a:extLst>
              <a:ext uri="{FF2B5EF4-FFF2-40B4-BE49-F238E27FC236}">
                <a16:creationId xmlns:a16="http://schemas.microsoft.com/office/drawing/2014/main" id="{9107FC1C-EA1A-40B0-8FD1-C4216AB37710}"/>
              </a:ext>
            </a:extLst>
          </p:cNvPr>
          <p:cNvGrpSpPr/>
          <p:nvPr/>
        </p:nvGrpSpPr>
        <p:grpSpPr>
          <a:xfrm>
            <a:off x="5043087" y="4313165"/>
            <a:ext cx="2329986" cy="228540"/>
            <a:chOff x="3747957" y="2807274"/>
            <a:chExt cx="2329986" cy="228540"/>
          </a:xfrm>
        </p:grpSpPr>
        <p:sp>
          <p:nvSpPr>
            <p:cNvPr id="98" name="文字方塊 97">
              <a:extLst>
                <a:ext uri="{FF2B5EF4-FFF2-40B4-BE49-F238E27FC236}">
                  <a16:creationId xmlns:a16="http://schemas.microsoft.com/office/drawing/2014/main" id="{5BD723F7-E642-4E94-94B2-D202F882B6FA}"/>
                </a:ext>
              </a:extLst>
            </p:cNvPr>
            <p:cNvSpPr txBox="1"/>
            <p:nvPr/>
          </p:nvSpPr>
          <p:spPr>
            <a:xfrm>
              <a:off x="3747957" y="280727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9" name="文字方塊 98">
              <a:extLst>
                <a:ext uri="{FF2B5EF4-FFF2-40B4-BE49-F238E27FC236}">
                  <a16:creationId xmlns:a16="http://schemas.microsoft.com/office/drawing/2014/main" id="{3370169C-5FA9-4E04-8DA2-CAAD732FFD84}"/>
                </a:ext>
              </a:extLst>
            </p:cNvPr>
            <p:cNvSpPr txBox="1"/>
            <p:nvPr/>
          </p:nvSpPr>
          <p:spPr>
            <a:xfrm>
              <a:off x="4252892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0" name="文字方塊 99">
              <a:extLst>
                <a:ext uri="{FF2B5EF4-FFF2-40B4-BE49-F238E27FC236}">
                  <a16:creationId xmlns:a16="http://schemas.microsoft.com/office/drawing/2014/main" id="{E4428889-F453-405F-8E0C-DDFB1509830A}"/>
                </a:ext>
              </a:extLst>
            </p:cNvPr>
            <p:cNvSpPr txBox="1"/>
            <p:nvPr/>
          </p:nvSpPr>
          <p:spPr>
            <a:xfrm>
              <a:off x="4623662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8,000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1" name="文字方塊 100">
              <a:extLst>
                <a:ext uri="{FF2B5EF4-FFF2-40B4-BE49-F238E27FC236}">
                  <a16:creationId xmlns:a16="http://schemas.microsoft.com/office/drawing/2014/main" id="{D8BB8EE9-466A-4BEA-8A70-A4BA338869BC}"/>
                </a:ext>
              </a:extLst>
            </p:cNvPr>
            <p:cNvSpPr txBox="1"/>
            <p:nvPr/>
          </p:nvSpPr>
          <p:spPr>
            <a:xfrm>
              <a:off x="5060733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10,000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2" name="文字方塊 101">
              <a:extLst>
                <a:ext uri="{FF2B5EF4-FFF2-40B4-BE49-F238E27FC236}">
                  <a16:creationId xmlns:a16="http://schemas.microsoft.com/office/drawing/2014/main" id="{DAA8ACA7-C2B6-4532-B578-B3354BD53166}"/>
                </a:ext>
              </a:extLst>
            </p:cNvPr>
            <p:cNvSpPr txBox="1"/>
            <p:nvPr/>
          </p:nvSpPr>
          <p:spPr>
            <a:xfrm>
              <a:off x="5557243" y="281477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25,000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sp>
        <p:nvSpPr>
          <p:cNvPr id="103" name="矩形 102">
            <a:extLst>
              <a:ext uri="{FF2B5EF4-FFF2-40B4-BE49-F238E27FC236}">
                <a16:creationId xmlns:a16="http://schemas.microsoft.com/office/drawing/2014/main" id="{B330DA38-BF41-4E44-8905-81ACBD7F71A2}"/>
              </a:ext>
            </a:extLst>
          </p:cNvPr>
          <p:cNvSpPr/>
          <p:nvPr/>
        </p:nvSpPr>
        <p:spPr>
          <a:xfrm>
            <a:off x="4445782" y="3370828"/>
            <a:ext cx="3466056" cy="1235649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D1421AF9-F6CE-449D-A16E-6B9D02645CF2}"/>
              </a:ext>
            </a:extLst>
          </p:cNvPr>
          <p:cNvSpPr/>
          <p:nvPr/>
        </p:nvSpPr>
        <p:spPr>
          <a:xfrm>
            <a:off x="5811359" y="3168943"/>
            <a:ext cx="829632" cy="29488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0</a:t>
            </a: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世代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AE293D16-18B2-4894-9E89-10FA1A010E72}"/>
              </a:ext>
            </a:extLst>
          </p:cNvPr>
          <p:cNvGrpSpPr/>
          <p:nvPr/>
        </p:nvGrpSpPr>
        <p:grpSpPr>
          <a:xfrm>
            <a:off x="7345428" y="3480096"/>
            <a:ext cx="532380" cy="1045014"/>
            <a:chOff x="7345428" y="3480096"/>
            <a:chExt cx="532380" cy="1045014"/>
          </a:xfrm>
        </p:grpSpPr>
        <p:sp>
          <p:nvSpPr>
            <p:cNvPr id="106" name="文字方塊 105">
              <a:extLst>
                <a:ext uri="{FF2B5EF4-FFF2-40B4-BE49-F238E27FC236}">
                  <a16:creationId xmlns:a16="http://schemas.microsoft.com/office/drawing/2014/main" id="{B3A73C96-C080-4914-8F4F-CB507401F59C}"/>
                </a:ext>
              </a:extLst>
            </p:cNvPr>
            <p:cNvSpPr txBox="1"/>
            <p:nvPr/>
          </p:nvSpPr>
          <p:spPr>
            <a:xfrm>
              <a:off x="7353051" y="348009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申請率</a:t>
              </a:r>
            </a:p>
          </p:txBody>
        </p:sp>
        <p:sp>
          <p:nvSpPr>
            <p:cNvPr id="107" name="文字方塊 106">
              <a:extLst>
                <a:ext uri="{FF2B5EF4-FFF2-40B4-BE49-F238E27FC236}">
                  <a16:creationId xmlns:a16="http://schemas.microsoft.com/office/drawing/2014/main" id="{8999943B-D33A-4D1C-B2A8-1C691EDE25DC}"/>
                </a:ext>
              </a:extLst>
            </p:cNvPr>
            <p:cNvSpPr txBox="1"/>
            <p:nvPr/>
          </p:nvSpPr>
          <p:spPr>
            <a:xfrm>
              <a:off x="7345428" y="3672391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9%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8" name="文字方塊 107">
              <a:extLst>
                <a:ext uri="{FF2B5EF4-FFF2-40B4-BE49-F238E27FC236}">
                  <a16:creationId xmlns:a16="http://schemas.microsoft.com/office/drawing/2014/main" id="{3D099064-E461-49C3-85FE-CD5563BF971C}"/>
                </a:ext>
              </a:extLst>
            </p:cNvPr>
            <p:cNvSpPr txBox="1"/>
            <p:nvPr/>
          </p:nvSpPr>
          <p:spPr>
            <a:xfrm>
              <a:off x="7346607" y="384484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1%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9" name="文字方塊 108">
              <a:extLst>
                <a:ext uri="{FF2B5EF4-FFF2-40B4-BE49-F238E27FC236}">
                  <a16:creationId xmlns:a16="http://schemas.microsoft.com/office/drawing/2014/main" id="{B2A49DDC-BA90-47E5-B7C5-1016917AB72E}"/>
                </a:ext>
              </a:extLst>
            </p:cNvPr>
            <p:cNvSpPr txBox="1"/>
            <p:nvPr/>
          </p:nvSpPr>
          <p:spPr>
            <a:xfrm>
              <a:off x="7349183" y="399724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5%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10" name="文字方塊 109">
              <a:extLst>
                <a:ext uri="{FF2B5EF4-FFF2-40B4-BE49-F238E27FC236}">
                  <a16:creationId xmlns:a16="http://schemas.microsoft.com/office/drawing/2014/main" id="{9B2E925D-874D-4735-99CC-E37485E0A688}"/>
                </a:ext>
              </a:extLst>
            </p:cNvPr>
            <p:cNvSpPr txBox="1"/>
            <p:nvPr/>
          </p:nvSpPr>
          <p:spPr>
            <a:xfrm>
              <a:off x="7353051" y="414964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8%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11" name="文字方塊 110">
              <a:extLst>
                <a:ext uri="{FF2B5EF4-FFF2-40B4-BE49-F238E27FC236}">
                  <a16:creationId xmlns:a16="http://schemas.microsoft.com/office/drawing/2014/main" id="{5BDF5189-72B8-46AD-9DE3-B1515E547B45}"/>
                </a:ext>
              </a:extLst>
            </p:cNvPr>
            <p:cNvSpPr txBox="1"/>
            <p:nvPr/>
          </p:nvSpPr>
          <p:spPr>
            <a:xfrm>
              <a:off x="7357108" y="430966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13%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sp>
        <p:nvSpPr>
          <p:cNvPr id="112" name="矩形 111">
            <a:extLst>
              <a:ext uri="{FF2B5EF4-FFF2-40B4-BE49-F238E27FC236}">
                <a16:creationId xmlns:a16="http://schemas.microsoft.com/office/drawing/2014/main" id="{9760512A-1260-4BF5-A90A-47390E28155E}"/>
              </a:ext>
            </a:extLst>
          </p:cNvPr>
          <p:cNvSpPr/>
          <p:nvPr/>
        </p:nvSpPr>
        <p:spPr>
          <a:xfrm>
            <a:off x="5246756" y="2569238"/>
            <a:ext cx="1843199" cy="375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000" b="1" dirty="0">
                <a:solidFill>
                  <a:srgbClr val="00B0F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挑選 </a:t>
            </a:r>
            <a:r>
              <a:rPr lang="en-US" altLang="zh-TW" sz="1400" b="1" dirty="0">
                <a:solidFill>
                  <a:srgbClr val="00B0F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3</a:t>
            </a:r>
            <a:r>
              <a:rPr lang="zh-TW" altLang="en-US" sz="1400" b="1" dirty="0">
                <a:solidFill>
                  <a:srgbClr val="00B0F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r>
              <a:rPr lang="zh-TW" altLang="en-US" sz="1000" b="1" dirty="0">
                <a:solidFill>
                  <a:srgbClr val="00B0F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個優勢組合進行繁衍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7EAEBF8-0807-4EFD-8F90-C8373C79042D}"/>
              </a:ext>
            </a:extLst>
          </p:cNvPr>
          <p:cNvSpPr/>
          <p:nvPr/>
        </p:nvSpPr>
        <p:spPr>
          <a:xfrm>
            <a:off x="4537965" y="3695782"/>
            <a:ext cx="3220737" cy="162000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5621BD96-FF48-4D4F-AE73-6EA2C904EE12}"/>
              </a:ext>
            </a:extLst>
          </p:cNvPr>
          <p:cNvSpPr/>
          <p:nvPr/>
        </p:nvSpPr>
        <p:spPr>
          <a:xfrm>
            <a:off x="4546195" y="4343830"/>
            <a:ext cx="3220737" cy="162000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87EE9C31-44C1-4050-AC88-C4063CFA5C26}"/>
              </a:ext>
            </a:extLst>
          </p:cNvPr>
          <p:cNvSpPr/>
          <p:nvPr/>
        </p:nvSpPr>
        <p:spPr>
          <a:xfrm>
            <a:off x="4548701" y="4183028"/>
            <a:ext cx="3220737" cy="162000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436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112" grpId="0"/>
      <p:bldP spid="3" grpId="0" animBg="1"/>
      <p:bldP spid="113" grpId="0" animBg="1"/>
      <p:bldP spid="11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5. 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強化學習更多議題</a:t>
            </a: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F95D0E67-FB03-42F0-B4CD-E11249E7925E}"/>
              </a:ext>
            </a:extLst>
          </p:cNvPr>
          <p:cNvSpPr txBox="1"/>
          <p:nvPr/>
        </p:nvSpPr>
        <p:spPr>
          <a:xfrm>
            <a:off x="4282795" y="1495542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1-1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3BB6A908-407E-4B83-B801-D427535A8F2A}"/>
              </a:ext>
            </a:extLst>
          </p:cNvPr>
          <p:cNvSpPr txBox="1"/>
          <p:nvPr/>
        </p:nvSpPr>
        <p:spPr>
          <a:xfrm>
            <a:off x="4278541" y="1656198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1-2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EC287E59-47F2-4449-89BB-D5876F0783FD}"/>
              </a:ext>
            </a:extLst>
          </p:cNvPr>
          <p:cNvSpPr txBox="1"/>
          <p:nvPr/>
        </p:nvSpPr>
        <p:spPr>
          <a:xfrm>
            <a:off x="4282795" y="1820119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1-3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92BDFCD2-7B81-4782-AD76-F79F4E127406}"/>
              </a:ext>
            </a:extLst>
          </p:cNvPr>
          <p:cNvSpPr txBox="1"/>
          <p:nvPr/>
        </p:nvSpPr>
        <p:spPr>
          <a:xfrm>
            <a:off x="4276933" y="1987214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1-4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0D1338C9-03D3-43CF-9A15-62BC757C6A9A}"/>
              </a:ext>
            </a:extLst>
          </p:cNvPr>
          <p:cNvSpPr txBox="1"/>
          <p:nvPr/>
        </p:nvSpPr>
        <p:spPr>
          <a:xfrm>
            <a:off x="4288035" y="2150709"/>
            <a:ext cx="57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組合</a:t>
            </a:r>
            <a:r>
              <a:rPr lang="en-US" altLang="zh-TW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1-5</a:t>
            </a:r>
            <a:endParaRPr lang="zh-TW" altLang="en-US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1CB85EDA-2BE4-4C71-BE8F-87CCC9C8E821}"/>
              </a:ext>
            </a:extLst>
          </p:cNvPr>
          <p:cNvSpPr txBox="1"/>
          <p:nvPr/>
        </p:nvSpPr>
        <p:spPr>
          <a:xfrm>
            <a:off x="6079260" y="1300041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直播</a:t>
            </a:r>
          </a:p>
        </p:txBody>
      </p: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1AEDC0BE-44B8-415A-913D-AEF6E06A597A}"/>
              </a:ext>
            </a:extLst>
          </p:cNvPr>
          <p:cNvSpPr txBox="1"/>
          <p:nvPr/>
        </p:nvSpPr>
        <p:spPr>
          <a:xfrm>
            <a:off x="6564661" y="1300041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醫院</a:t>
            </a:r>
          </a:p>
        </p:txBody>
      </p: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BB960D77-E7BD-4751-A385-8D435BE02CD0}"/>
              </a:ext>
            </a:extLst>
          </p:cNvPr>
          <p:cNvSpPr txBox="1"/>
          <p:nvPr/>
        </p:nvSpPr>
        <p:spPr>
          <a:xfrm>
            <a:off x="4787409" y="1300041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餐廳</a:t>
            </a: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528FF7DB-168E-441B-93B0-8D2087E69CDB}"/>
              </a:ext>
            </a:extLst>
          </p:cNvPr>
          <p:cNvSpPr txBox="1"/>
          <p:nvPr/>
        </p:nvSpPr>
        <p:spPr>
          <a:xfrm>
            <a:off x="5650635" y="1300041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電商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EAE04471-C70F-4B5E-9564-D995C656CB1E}"/>
              </a:ext>
            </a:extLst>
          </p:cNvPr>
          <p:cNvSpPr txBox="1"/>
          <p:nvPr/>
        </p:nvSpPr>
        <p:spPr>
          <a:xfrm>
            <a:off x="5235084" y="1300041"/>
            <a:ext cx="520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交通</a:t>
            </a:r>
          </a:p>
        </p:txBody>
      </p:sp>
      <p:grpSp>
        <p:nvGrpSpPr>
          <p:cNvPr id="73" name="群組 72">
            <a:extLst>
              <a:ext uri="{FF2B5EF4-FFF2-40B4-BE49-F238E27FC236}">
                <a16:creationId xmlns:a16="http://schemas.microsoft.com/office/drawing/2014/main" id="{18938E94-8E50-4381-82AB-5DAD3D747DC3}"/>
              </a:ext>
            </a:extLst>
          </p:cNvPr>
          <p:cNvGrpSpPr/>
          <p:nvPr/>
        </p:nvGrpSpPr>
        <p:grpSpPr>
          <a:xfrm>
            <a:off x="4781807" y="1482446"/>
            <a:ext cx="2304547" cy="228540"/>
            <a:chOff x="3773396" y="2807274"/>
            <a:chExt cx="2304547" cy="228540"/>
          </a:xfrm>
        </p:grpSpPr>
        <p:sp>
          <p:nvSpPr>
            <p:cNvPr id="74" name="文字方塊 73">
              <a:extLst>
                <a:ext uri="{FF2B5EF4-FFF2-40B4-BE49-F238E27FC236}">
                  <a16:creationId xmlns:a16="http://schemas.microsoft.com/office/drawing/2014/main" id="{54EB360D-CCD6-4597-87C1-A71AF2469A13}"/>
                </a:ext>
              </a:extLst>
            </p:cNvPr>
            <p:cNvSpPr txBox="1"/>
            <p:nvPr/>
          </p:nvSpPr>
          <p:spPr>
            <a:xfrm>
              <a:off x="3773396" y="280727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5" name="文字方塊 74">
              <a:extLst>
                <a:ext uri="{FF2B5EF4-FFF2-40B4-BE49-F238E27FC236}">
                  <a16:creationId xmlns:a16="http://schemas.microsoft.com/office/drawing/2014/main" id="{84CEFDEC-4946-4100-967B-C47AC28028B8}"/>
                </a:ext>
              </a:extLst>
            </p:cNvPr>
            <p:cNvSpPr txBox="1"/>
            <p:nvPr/>
          </p:nvSpPr>
          <p:spPr>
            <a:xfrm>
              <a:off x="4234616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6" name="文字方塊 75">
              <a:extLst>
                <a:ext uri="{FF2B5EF4-FFF2-40B4-BE49-F238E27FC236}">
                  <a16:creationId xmlns:a16="http://schemas.microsoft.com/office/drawing/2014/main" id="{E677A48D-D9AB-4713-8DA4-7766A2D97CB8}"/>
                </a:ext>
              </a:extLst>
            </p:cNvPr>
            <p:cNvSpPr txBox="1"/>
            <p:nvPr/>
          </p:nvSpPr>
          <p:spPr>
            <a:xfrm>
              <a:off x="4642224" y="281392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2,000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EBF29556-F365-450D-A58A-0CDBCB30F5C8}"/>
                </a:ext>
              </a:extLst>
            </p:cNvPr>
            <p:cNvSpPr txBox="1"/>
            <p:nvPr/>
          </p:nvSpPr>
          <p:spPr>
            <a:xfrm>
              <a:off x="5080288" y="2807848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8" name="文字方塊 77">
              <a:extLst>
                <a:ext uri="{FF2B5EF4-FFF2-40B4-BE49-F238E27FC236}">
                  <a16:creationId xmlns:a16="http://schemas.microsoft.com/office/drawing/2014/main" id="{F7C929D5-D06B-4444-9928-90E60DB39E34}"/>
                </a:ext>
              </a:extLst>
            </p:cNvPr>
            <p:cNvSpPr txBox="1"/>
            <p:nvPr/>
          </p:nvSpPr>
          <p:spPr>
            <a:xfrm>
              <a:off x="5557243" y="281477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79" name="群組 78">
            <a:extLst>
              <a:ext uri="{FF2B5EF4-FFF2-40B4-BE49-F238E27FC236}">
                <a16:creationId xmlns:a16="http://schemas.microsoft.com/office/drawing/2014/main" id="{67E25790-B65B-4EB5-9C97-576867641BC5}"/>
              </a:ext>
            </a:extLst>
          </p:cNvPr>
          <p:cNvGrpSpPr/>
          <p:nvPr/>
        </p:nvGrpSpPr>
        <p:grpSpPr>
          <a:xfrm>
            <a:off x="4768196" y="1635432"/>
            <a:ext cx="2317165" cy="234772"/>
            <a:chOff x="3760778" y="2801042"/>
            <a:chExt cx="2317165" cy="234772"/>
          </a:xfrm>
        </p:grpSpPr>
        <p:sp>
          <p:nvSpPr>
            <p:cNvPr id="80" name="文字方塊 79">
              <a:extLst>
                <a:ext uri="{FF2B5EF4-FFF2-40B4-BE49-F238E27FC236}">
                  <a16:creationId xmlns:a16="http://schemas.microsoft.com/office/drawing/2014/main" id="{5591A5F8-AC1C-4FBF-8B30-CF62F8F55BB4}"/>
                </a:ext>
              </a:extLst>
            </p:cNvPr>
            <p:cNvSpPr txBox="1"/>
            <p:nvPr/>
          </p:nvSpPr>
          <p:spPr>
            <a:xfrm>
              <a:off x="3760778" y="280727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10,000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1" name="文字方塊 80">
              <a:extLst>
                <a:ext uri="{FF2B5EF4-FFF2-40B4-BE49-F238E27FC236}">
                  <a16:creationId xmlns:a16="http://schemas.microsoft.com/office/drawing/2014/main" id="{E64CE0A7-12AB-466C-BA4E-473F08004D22}"/>
                </a:ext>
              </a:extLst>
            </p:cNvPr>
            <p:cNvSpPr txBox="1"/>
            <p:nvPr/>
          </p:nvSpPr>
          <p:spPr>
            <a:xfrm>
              <a:off x="4234616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2,000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2" name="文字方塊 81">
              <a:extLst>
                <a:ext uri="{FF2B5EF4-FFF2-40B4-BE49-F238E27FC236}">
                  <a16:creationId xmlns:a16="http://schemas.microsoft.com/office/drawing/2014/main" id="{F2458632-702C-4465-A21C-9F9B84276781}"/>
                </a:ext>
              </a:extLst>
            </p:cNvPr>
            <p:cNvSpPr txBox="1"/>
            <p:nvPr/>
          </p:nvSpPr>
          <p:spPr>
            <a:xfrm>
              <a:off x="4642224" y="280104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3" name="文字方塊 82">
              <a:extLst>
                <a:ext uri="{FF2B5EF4-FFF2-40B4-BE49-F238E27FC236}">
                  <a16:creationId xmlns:a16="http://schemas.microsoft.com/office/drawing/2014/main" id="{1D64668F-9122-47B3-883E-62F05B619BA3}"/>
                </a:ext>
              </a:extLst>
            </p:cNvPr>
            <p:cNvSpPr txBox="1"/>
            <p:nvPr/>
          </p:nvSpPr>
          <p:spPr>
            <a:xfrm>
              <a:off x="5080288" y="2807848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4" name="文字方塊 83">
              <a:extLst>
                <a:ext uri="{FF2B5EF4-FFF2-40B4-BE49-F238E27FC236}">
                  <a16:creationId xmlns:a16="http://schemas.microsoft.com/office/drawing/2014/main" id="{792C0BA4-D331-48E6-B753-026BDD916CB3}"/>
                </a:ext>
              </a:extLst>
            </p:cNvPr>
            <p:cNvSpPr txBox="1"/>
            <p:nvPr/>
          </p:nvSpPr>
          <p:spPr>
            <a:xfrm>
              <a:off x="5557243" y="281477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5" name="群組 84">
            <a:extLst>
              <a:ext uri="{FF2B5EF4-FFF2-40B4-BE49-F238E27FC236}">
                <a16:creationId xmlns:a16="http://schemas.microsoft.com/office/drawing/2014/main" id="{1BB794A0-092C-4135-A6E4-385FC8509867}"/>
              </a:ext>
            </a:extLst>
          </p:cNvPr>
          <p:cNvGrpSpPr/>
          <p:nvPr/>
        </p:nvGrpSpPr>
        <p:grpSpPr>
          <a:xfrm>
            <a:off x="4794507" y="1798939"/>
            <a:ext cx="2304547" cy="234772"/>
            <a:chOff x="3773396" y="2788164"/>
            <a:chExt cx="2304547" cy="234772"/>
          </a:xfrm>
        </p:grpSpPr>
        <p:sp>
          <p:nvSpPr>
            <p:cNvPr id="86" name="文字方塊 85">
              <a:extLst>
                <a:ext uri="{FF2B5EF4-FFF2-40B4-BE49-F238E27FC236}">
                  <a16:creationId xmlns:a16="http://schemas.microsoft.com/office/drawing/2014/main" id="{F1FD2C2E-E2FF-48EC-8553-0887EA5F5C64}"/>
                </a:ext>
              </a:extLst>
            </p:cNvPr>
            <p:cNvSpPr txBox="1"/>
            <p:nvPr/>
          </p:nvSpPr>
          <p:spPr>
            <a:xfrm>
              <a:off x="3773396" y="279439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8,000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7" name="文字方塊 86">
              <a:extLst>
                <a:ext uri="{FF2B5EF4-FFF2-40B4-BE49-F238E27FC236}">
                  <a16:creationId xmlns:a16="http://schemas.microsoft.com/office/drawing/2014/main" id="{37BCABDB-9E0F-4BAF-9B07-AFF1E055087C}"/>
                </a:ext>
              </a:extLst>
            </p:cNvPr>
            <p:cNvSpPr txBox="1"/>
            <p:nvPr/>
          </p:nvSpPr>
          <p:spPr>
            <a:xfrm>
              <a:off x="4234616" y="280749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1,200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8" name="文字方塊 87">
              <a:extLst>
                <a:ext uri="{FF2B5EF4-FFF2-40B4-BE49-F238E27FC236}">
                  <a16:creationId xmlns:a16="http://schemas.microsoft.com/office/drawing/2014/main" id="{3853AD09-A23A-460D-989C-A00B58DB017E}"/>
                </a:ext>
              </a:extLst>
            </p:cNvPr>
            <p:cNvSpPr txBox="1"/>
            <p:nvPr/>
          </p:nvSpPr>
          <p:spPr>
            <a:xfrm>
              <a:off x="4657452" y="278816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800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89" name="文字方塊 88">
              <a:extLst>
                <a:ext uri="{FF2B5EF4-FFF2-40B4-BE49-F238E27FC236}">
                  <a16:creationId xmlns:a16="http://schemas.microsoft.com/office/drawing/2014/main" id="{80358D40-E4D2-4A4A-B005-2396C65E0BBC}"/>
                </a:ext>
              </a:extLst>
            </p:cNvPr>
            <p:cNvSpPr txBox="1"/>
            <p:nvPr/>
          </p:nvSpPr>
          <p:spPr>
            <a:xfrm>
              <a:off x="5067588" y="27949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3,000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0" name="文字方塊 89">
              <a:extLst>
                <a:ext uri="{FF2B5EF4-FFF2-40B4-BE49-F238E27FC236}">
                  <a16:creationId xmlns:a16="http://schemas.microsoft.com/office/drawing/2014/main" id="{FBAD142E-56D0-43E9-AF54-3A960DC0DB95}"/>
                </a:ext>
              </a:extLst>
            </p:cNvPr>
            <p:cNvSpPr txBox="1"/>
            <p:nvPr/>
          </p:nvSpPr>
          <p:spPr>
            <a:xfrm>
              <a:off x="5557243" y="280189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400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91" name="群組 90">
            <a:extLst>
              <a:ext uri="{FF2B5EF4-FFF2-40B4-BE49-F238E27FC236}">
                <a16:creationId xmlns:a16="http://schemas.microsoft.com/office/drawing/2014/main" id="{C961AD94-5314-416D-858D-43ED89CAC239}"/>
              </a:ext>
            </a:extLst>
          </p:cNvPr>
          <p:cNvGrpSpPr/>
          <p:nvPr/>
        </p:nvGrpSpPr>
        <p:grpSpPr>
          <a:xfrm>
            <a:off x="4774930" y="1970460"/>
            <a:ext cx="2329986" cy="222942"/>
            <a:chOff x="3747957" y="2807274"/>
            <a:chExt cx="2329986" cy="222942"/>
          </a:xfrm>
        </p:grpSpPr>
        <p:sp>
          <p:nvSpPr>
            <p:cNvPr id="92" name="文字方塊 91">
              <a:extLst>
                <a:ext uri="{FF2B5EF4-FFF2-40B4-BE49-F238E27FC236}">
                  <a16:creationId xmlns:a16="http://schemas.microsoft.com/office/drawing/2014/main" id="{2F8F4991-80C1-400F-AFF1-F03C868FB7F9}"/>
                </a:ext>
              </a:extLst>
            </p:cNvPr>
            <p:cNvSpPr txBox="1"/>
            <p:nvPr/>
          </p:nvSpPr>
          <p:spPr>
            <a:xfrm>
              <a:off x="3747957" y="280727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30,000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3" name="文字方塊 92">
              <a:extLst>
                <a:ext uri="{FF2B5EF4-FFF2-40B4-BE49-F238E27FC236}">
                  <a16:creationId xmlns:a16="http://schemas.microsoft.com/office/drawing/2014/main" id="{BB2FB230-9582-4CA5-A911-DB024E4C0685}"/>
                </a:ext>
              </a:extLst>
            </p:cNvPr>
            <p:cNvSpPr txBox="1"/>
            <p:nvPr/>
          </p:nvSpPr>
          <p:spPr>
            <a:xfrm>
              <a:off x="4228754" y="2813931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11,000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4" name="文字方塊 93">
              <a:extLst>
                <a:ext uri="{FF2B5EF4-FFF2-40B4-BE49-F238E27FC236}">
                  <a16:creationId xmlns:a16="http://schemas.microsoft.com/office/drawing/2014/main" id="{15FDCB58-4F5E-4160-8A2D-D4CFD1B9A7EF}"/>
                </a:ext>
              </a:extLst>
            </p:cNvPr>
            <p:cNvSpPr txBox="1"/>
            <p:nvPr/>
          </p:nvSpPr>
          <p:spPr>
            <a:xfrm>
              <a:off x="4623662" y="2813931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21,000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315AB0E8-2AF8-4ED5-B554-89E292DBAC1F}"/>
                </a:ext>
              </a:extLst>
            </p:cNvPr>
            <p:cNvSpPr txBox="1"/>
            <p:nvPr/>
          </p:nvSpPr>
          <p:spPr>
            <a:xfrm>
              <a:off x="5060733" y="2813931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50,000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6" name="文字方塊 95">
              <a:extLst>
                <a:ext uri="{FF2B5EF4-FFF2-40B4-BE49-F238E27FC236}">
                  <a16:creationId xmlns:a16="http://schemas.microsoft.com/office/drawing/2014/main" id="{4D9CCAF0-5959-40F4-8F6C-84C197F18744}"/>
                </a:ext>
              </a:extLst>
            </p:cNvPr>
            <p:cNvSpPr txBox="1"/>
            <p:nvPr/>
          </p:nvSpPr>
          <p:spPr>
            <a:xfrm>
              <a:off x="5557243" y="281477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97" name="群組 96">
            <a:extLst>
              <a:ext uri="{FF2B5EF4-FFF2-40B4-BE49-F238E27FC236}">
                <a16:creationId xmlns:a16="http://schemas.microsoft.com/office/drawing/2014/main" id="{9107FC1C-EA1A-40B0-8FD1-C4216AB37710}"/>
              </a:ext>
            </a:extLst>
          </p:cNvPr>
          <p:cNvGrpSpPr/>
          <p:nvPr/>
        </p:nvGrpSpPr>
        <p:grpSpPr>
          <a:xfrm>
            <a:off x="4773920" y="2129611"/>
            <a:ext cx="2329986" cy="228540"/>
            <a:chOff x="3747957" y="2807274"/>
            <a:chExt cx="2329986" cy="228540"/>
          </a:xfrm>
        </p:grpSpPr>
        <p:sp>
          <p:nvSpPr>
            <p:cNvPr id="98" name="文字方塊 97">
              <a:extLst>
                <a:ext uri="{FF2B5EF4-FFF2-40B4-BE49-F238E27FC236}">
                  <a16:creationId xmlns:a16="http://schemas.microsoft.com/office/drawing/2014/main" id="{5BD723F7-E642-4E94-94B2-D202F882B6FA}"/>
                </a:ext>
              </a:extLst>
            </p:cNvPr>
            <p:cNvSpPr txBox="1"/>
            <p:nvPr/>
          </p:nvSpPr>
          <p:spPr>
            <a:xfrm>
              <a:off x="3747957" y="280727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99" name="文字方塊 98">
              <a:extLst>
                <a:ext uri="{FF2B5EF4-FFF2-40B4-BE49-F238E27FC236}">
                  <a16:creationId xmlns:a16="http://schemas.microsoft.com/office/drawing/2014/main" id="{3370169C-5FA9-4E04-8DA2-CAAD732FFD84}"/>
                </a:ext>
              </a:extLst>
            </p:cNvPr>
            <p:cNvSpPr txBox="1"/>
            <p:nvPr/>
          </p:nvSpPr>
          <p:spPr>
            <a:xfrm>
              <a:off x="4252892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0" name="文字方塊 99">
              <a:extLst>
                <a:ext uri="{FF2B5EF4-FFF2-40B4-BE49-F238E27FC236}">
                  <a16:creationId xmlns:a16="http://schemas.microsoft.com/office/drawing/2014/main" id="{E4428889-F453-405F-8E0C-DDFB1509830A}"/>
                </a:ext>
              </a:extLst>
            </p:cNvPr>
            <p:cNvSpPr txBox="1"/>
            <p:nvPr/>
          </p:nvSpPr>
          <p:spPr>
            <a:xfrm>
              <a:off x="4623662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8,000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1" name="文字方塊 100">
              <a:extLst>
                <a:ext uri="{FF2B5EF4-FFF2-40B4-BE49-F238E27FC236}">
                  <a16:creationId xmlns:a16="http://schemas.microsoft.com/office/drawing/2014/main" id="{D8BB8EE9-466A-4BEA-8A70-A4BA338869BC}"/>
                </a:ext>
              </a:extLst>
            </p:cNvPr>
            <p:cNvSpPr txBox="1"/>
            <p:nvPr/>
          </p:nvSpPr>
          <p:spPr>
            <a:xfrm>
              <a:off x="5060733" y="282037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10,000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2" name="文字方塊 101">
              <a:extLst>
                <a:ext uri="{FF2B5EF4-FFF2-40B4-BE49-F238E27FC236}">
                  <a16:creationId xmlns:a16="http://schemas.microsoft.com/office/drawing/2014/main" id="{DAA8ACA7-C2B6-4532-B578-B3354BD53166}"/>
                </a:ext>
              </a:extLst>
            </p:cNvPr>
            <p:cNvSpPr txBox="1"/>
            <p:nvPr/>
          </p:nvSpPr>
          <p:spPr>
            <a:xfrm>
              <a:off x="5557243" y="2814772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latin typeface="Arial Narrow" panose="020B0606020202030204" pitchFamily="34" charset="0"/>
                  <a:ea typeface="微軟正黑體" panose="020B0604030504040204" pitchFamily="34" charset="-120"/>
                </a:rPr>
                <a:t>25,000</a:t>
              </a:r>
              <a:endParaRPr lang="zh-TW" altLang="en-US" sz="800" dirty="0"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sp>
        <p:nvSpPr>
          <p:cNvPr id="103" name="矩形 102">
            <a:extLst>
              <a:ext uri="{FF2B5EF4-FFF2-40B4-BE49-F238E27FC236}">
                <a16:creationId xmlns:a16="http://schemas.microsoft.com/office/drawing/2014/main" id="{B330DA38-BF41-4E44-8905-81ACBD7F71A2}"/>
              </a:ext>
            </a:extLst>
          </p:cNvPr>
          <p:cNvSpPr/>
          <p:nvPr/>
        </p:nvSpPr>
        <p:spPr>
          <a:xfrm>
            <a:off x="4176615" y="1187274"/>
            <a:ext cx="3466056" cy="1235649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D1421AF9-F6CE-449D-A16E-6B9D02645CF2}"/>
              </a:ext>
            </a:extLst>
          </p:cNvPr>
          <p:cNvSpPr/>
          <p:nvPr/>
        </p:nvSpPr>
        <p:spPr>
          <a:xfrm>
            <a:off x="5542192" y="985389"/>
            <a:ext cx="829632" cy="29488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0</a:t>
            </a: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世代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AE293D16-18B2-4894-9E89-10FA1A010E72}"/>
              </a:ext>
            </a:extLst>
          </p:cNvPr>
          <p:cNvGrpSpPr/>
          <p:nvPr/>
        </p:nvGrpSpPr>
        <p:grpSpPr>
          <a:xfrm>
            <a:off x="7076261" y="1296542"/>
            <a:ext cx="532380" cy="1045014"/>
            <a:chOff x="7345428" y="3480096"/>
            <a:chExt cx="532380" cy="1045014"/>
          </a:xfrm>
        </p:grpSpPr>
        <p:sp>
          <p:nvSpPr>
            <p:cNvPr id="106" name="文字方塊 105">
              <a:extLst>
                <a:ext uri="{FF2B5EF4-FFF2-40B4-BE49-F238E27FC236}">
                  <a16:creationId xmlns:a16="http://schemas.microsoft.com/office/drawing/2014/main" id="{B3A73C96-C080-4914-8F4F-CB507401F59C}"/>
                </a:ext>
              </a:extLst>
            </p:cNvPr>
            <p:cNvSpPr txBox="1"/>
            <p:nvPr/>
          </p:nvSpPr>
          <p:spPr>
            <a:xfrm>
              <a:off x="7353051" y="348009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申請率</a:t>
              </a:r>
            </a:p>
          </p:txBody>
        </p:sp>
        <p:sp>
          <p:nvSpPr>
            <p:cNvPr id="107" name="文字方塊 106">
              <a:extLst>
                <a:ext uri="{FF2B5EF4-FFF2-40B4-BE49-F238E27FC236}">
                  <a16:creationId xmlns:a16="http://schemas.microsoft.com/office/drawing/2014/main" id="{8999943B-D33A-4D1C-B2A8-1C691EDE25DC}"/>
                </a:ext>
              </a:extLst>
            </p:cNvPr>
            <p:cNvSpPr txBox="1"/>
            <p:nvPr/>
          </p:nvSpPr>
          <p:spPr>
            <a:xfrm>
              <a:off x="7345428" y="3672391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9%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8" name="文字方塊 107">
              <a:extLst>
                <a:ext uri="{FF2B5EF4-FFF2-40B4-BE49-F238E27FC236}">
                  <a16:creationId xmlns:a16="http://schemas.microsoft.com/office/drawing/2014/main" id="{3D099064-E461-49C3-85FE-CD5563BF971C}"/>
                </a:ext>
              </a:extLst>
            </p:cNvPr>
            <p:cNvSpPr txBox="1"/>
            <p:nvPr/>
          </p:nvSpPr>
          <p:spPr>
            <a:xfrm>
              <a:off x="7346607" y="384484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1%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09" name="文字方塊 108">
              <a:extLst>
                <a:ext uri="{FF2B5EF4-FFF2-40B4-BE49-F238E27FC236}">
                  <a16:creationId xmlns:a16="http://schemas.microsoft.com/office/drawing/2014/main" id="{B2A49DDC-BA90-47E5-B7C5-1016917AB72E}"/>
                </a:ext>
              </a:extLst>
            </p:cNvPr>
            <p:cNvSpPr txBox="1"/>
            <p:nvPr/>
          </p:nvSpPr>
          <p:spPr>
            <a:xfrm>
              <a:off x="7349183" y="399724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5%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10" name="文字方塊 109">
              <a:extLst>
                <a:ext uri="{FF2B5EF4-FFF2-40B4-BE49-F238E27FC236}">
                  <a16:creationId xmlns:a16="http://schemas.microsoft.com/office/drawing/2014/main" id="{9B2E925D-874D-4735-99CC-E37485E0A688}"/>
                </a:ext>
              </a:extLst>
            </p:cNvPr>
            <p:cNvSpPr txBox="1"/>
            <p:nvPr/>
          </p:nvSpPr>
          <p:spPr>
            <a:xfrm>
              <a:off x="7353051" y="4149640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8%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11" name="文字方塊 110">
              <a:extLst>
                <a:ext uri="{FF2B5EF4-FFF2-40B4-BE49-F238E27FC236}">
                  <a16:creationId xmlns:a16="http://schemas.microsoft.com/office/drawing/2014/main" id="{5BDF5189-72B8-46AD-9DE3-B1515E547B45}"/>
                </a:ext>
              </a:extLst>
            </p:cNvPr>
            <p:cNvSpPr txBox="1"/>
            <p:nvPr/>
          </p:nvSpPr>
          <p:spPr>
            <a:xfrm>
              <a:off x="7357108" y="430966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13%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91223B35-6A4E-48FB-BBFA-07261ECAFF5B}"/>
              </a:ext>
            </a:extLst>
          </p:cNvPr>
          <p:cNvGrpSpPr/>
          <p:nvPr/>
        </p:nvGrpSpPr>
        <p:grpSpPr>
          <a:xfrm>
            <a:off x="968154" y="1677289"/>
            <a:ext cx="6551857" cy="2446112"/>
            <a:chOff x="968154" y="1677289"/>
            <a:chExt cx="6551857" cy="2446112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66CFD6C3-A748-4D88-8C4A-9A10261DD430}"/>
                </a:ext>
              </a:extLst>
            </p:cNvPr>
            <p:cNvSpPr/>
            <p:nvPr/>
          </p:nvSpPr>
          <p:spPr>
            <a:xfrm>
              <a:off x="4299274" y="1677289"/>
              <a:ext cx="3220737" cy="326354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3" name="文字方塊 162">
              <a:extLst>
                <a:ext uri="{FF2B5EF4-FFF2-40B4-BE49-F238E27FC236}">
                  <a16:creationId xmlns:a16="http://schemas.microsoft.com/office/drawing/2014/main" id="{F52ACCEE-5E9E-437F-8A4C-CDEE4E14CA6C}"/>
                </a:ext>
              </a:extLst>
            </p:cNvPr>
            <p:cNvSpPr txBox="1"/>
            <p:nvPr/>
          </p:nvSpPr>
          <p:spPr>
            <a:xfrm>
              <a:off x="1034264" y="3400429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1-4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03" name="矩形 202">
              <a:extLst>
                <a:ext uri="{FF2B5EF4-FFF2-40B4-BE49-F238E27FC236}">
                  <a16:creationId xmlns:a16="http://schemas.microsoft.com/office/drawing/2014/main" id="{D43813CF-E5CB-4084-B389-558CBD590305}"/>
                </a:ext>
              </a:extLst>
            </p:cNvPr>
            <p:cNvSpPr/>
            <p:nvPr/>
          </p:nvSpPr>
          <p:spPr>
            <a:xfrm>
              <a:off x="968154" y="3056892"/>
              <a:ext cx="1215340" cy="1066509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3" name="文字方塊 212">
              <a:extLst>
                <a:ext uri="{FF2B5EF4-FFF2-40B4-BE49-F238E27FC236}">
                  <a16:creationId xmlns:a16="http://schemas.microsoft.com/office/drawing/2014/main" id="{B4DDBA99-629D-45C6-8630-DF93BBA89094}"/>
                </a:ext>
              </a:extLst>
            </p:cNvPr>
            <p:cNvSpPr txBox="1"/>
            <p:nvPr/>
          </p:nvSpPr>
          <p:spPr>
            <a:xfrm>
              <a:off x="1034264" y="3826996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1-4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4" name="文字方塊 213">
              <a:extLst>
                <a:ext uri="{FF2B5EF4-FFF2-40B4-BE49-F238E27FC236}">
                  <a16:creationId xmlns:a16="http://schemas.microsoft.com/office/drawing/2014/main" id="{45F1E916-735B-439E-9077-0C45AD83C9D3}"/>
                </a:ext>
              </a:extLst>
            </p:cNvPr>
            <p:cNvSpPr txBox="1"/>
            <p:nvPr/>
          </p:nvSpPr>
          <p:spPr>
            <a:xfrm>
              <a:off x="1034264" y="3611552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1B03C20A-0FEC-441C-BA62-D2F444FDA7A0}"/>
                </a:ext>
              </a:extLst>
            </p:cNvPr>
            <p:cNvSpPr/>
            <p:nvPr/>
          </p:nvSpPr>
          <p:spPr>
            <a:xfrm>
              <a:off x="1055295" y="2909448"/>
              <a:ext cx="1041059" cy="2948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marL="0" marR="0" indent="0" algn="ctr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第一步、選擇</a:t>
              </a: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5159205D-B83C-4DE4-9F5B-C9A1C923D834}"/>
              </a:ext>
            </a:extLst>
          </p:cNvPr>
          <p:cNvGrpSpPr/>
          <p:nvPr/>
        </p:nvGrpSpPr>
        <p:grpSpPr>
          <a:xfrm>
            <a:off x="2313439" y="2891869"/>
            <a:ext cx="3951867" cy="1237764"/>
            <a:chOff x="2313439" y="2763086"/>
            <a:chExt cx="3951867" cy="1237764"/>
          </a:xfrm>
        </p:grpSpPr>
        <p:sp>
          <p:nvSpPr>
            <p:cNvPr id="215" name="文字方塊 214">
              <a:extLst>
                <a:ext uri="{FF2B5EF4-FFF2-40B4-BE49-F238E27FC236}">
                  <a16:creationId xmlns:a16="http://schemas.microsoft.com/office/drawing/2014/main" id="{2B63AB18-5497-4869-83AB-5B3561783CFB}"/>
                </a:ext>
              </a:extLst>
            </p:cNvPr>
            <p:cNvSpPr txBox="1"/>
            <p:nvPr/>
          </p:nvSpPr>
          <p:spPr>
            <a:xfrm>
              <a:off x="2973976" y="3275528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1-4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6" name="矩形 215">
              <a:extLst>
                <a:ext uri="{FF2B5EF4-FFF2-40B4-BE49-F238E27FC236}">
                  <a16:creationId xmlns:a16="http://schemas.microsoft.com/office/drawing/2014/main" id="{5BFA021D-233B-411D-BFA5-08BA7F316E29}"/>
                </a:ext>
              </a:extLst>
            </p:cNvPr>
            <p:cNvSpPr/>
            <p:nvPr/>
          </p:nvSpPr>
          <p:spPr>
            <a:xfrm>
              <a:off x="2959378" y="2931991"/>
              <a:ext cx="3305928" cy="1068859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7" name="文字方塊 216">
              <a:extLst>
                <a:ext uri="{FF2B5EF4-FFF2-40B4-BE49-F238E27FC236}">
                  <a16:creationId xmlns:a16="http://schemas.microsoft.com/office/drawing/2014/main" id="{78F58EF1-70FB-44C1-8EBD-E17D4A9B38E9}"/>
                </a:ext>
              </a:extLst>
            </p:cNvPr>
            <p:cNvSpPr txBox="1"/>
            <p:nvPr/>
          </p:nvSpPr>
          <p:spPr>
            <a:xfrm>
              <a:off x="2973976" y="3695656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1-4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8" name="文字方塊 217">
              <a:extLst>
                <a:ext uri="{FF2B5EF4-FFF2-40B4-BE49-F238E27FC236}">
                  <a16:creationId xmlns:a16="http://schemas.microsoft.com/office/drawing/2014/main" id="{3640EDFA-68C7-4C79-B03E-920A1898E5CE}"/>
                </a:ext>
              </a:extLst>
            </p:cNvPr>
            <p:cNvSpPr txBox="1"/>
            <p:nvPr/>
          </p:nvSpPr>
          <p:spPr>
            <a:xfrm>
              <a:off x="2973976" y="3486651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9" name="矩形 218">
              <a:extLst>
                <a:ext uri="{FF2B5EF4-FFF2-40B4-BE49-F238E27FC236}">
                  <a16:creationId xmlns:a16="http://schemas.microsoft.com/office/drawing/2014/main" id="{72189E5C-6782-4A96-9D66-4A136D559641}"/>
                </a:ext>
              </a:extLst>
            </p:cNvPr>
            <p:cNvSpPr/>
            <p:nvPr/>
          </p:nvSpPr>
          <p:spPr>
            <a:xfrm>
              <a:off x="4113696" y="2763086"/>
              <a:ext cx="1041059" cy="2948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marL="0" marR="0" indent="0" algn="ctr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第</a:t>
              </a: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二</a:t>
              </a: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步、交叉</a:t>
              </a:r>
            </a:p>
          </p:txBody>
        </p:sp>
        <p:sp>
          <p:nvSpPr>
            <p:cNvPr id="2" name="箭號: 向右 1">
              <a:extLst>
                <a:ext uri="{FF2B5EF4-FFF2-40B4-BE49-F238E27FC236}">
                  <a16:creationId xmlns:a16="http://schemas.microsoft.com/office/drawing/2014/main" id="{AAC0E2D5-9B85-48BD-A123-BD6FB685E2FC}"/>
                </a:ext>
              </a:extLst>
            </p:cNvPr>
            <p:cNvSpPr/>
            <p:nvPr/>
          </p:nvSpPr>
          <p:spPr>
            <a:xfrm>
              <a:off x="2313439" y="3430836"/>
              <a:ext cx="492689" cy="256275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5" name="文字方塊 224">
              <a:extLst>
                <a:ext uri="{FF2B5EF4-FFF2-40B4-BE49-F238E27FC236}">
                  <a16:creationId xmlns:a16="http://schemas.microsoft.com/office/drawing/2014/main" id="{3E222BCD-4E52-49FC-8467-794BD2F31549}"/>
                </a:ext>
              </a:extLst>
            </p:cNvPr>
            <p:cNvSpPr txBox="1"/>
            <p:nvPr/>
          </p:nvSpPr>
          <p:spPr>
            <a:xfrm>
              <a:off x="5218451" y="308850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直播</a:t>
              </a:r>
            </a:p>
          </p:txBody>
        </p:sp>
        <p:sp>
          <p:nvSpPr>
            <p:cNvPr id="226" name="文字方塊 225">
              <a:extLst>
                <a:ext uri="{FF2B5EF4-FFF2-40B4-BE49-F238E27FC236}">
                  <a16:creationId xmlns:a16="http://schemas.microsoft.com/office/drawing/2014/main" id="{8AF5B25C-5099-4B6B-BD27-B74F2B3A87CE}"/>
                </a:ext>
              </a:extLst>
            </p:cNvPr>
            <p:cNvSpPr txBox="1"/>
            <p:nvPr/>
          </p:nvSpPr>
          <p:spPr>
            <a:xfrm>
              <a:off x="5639462" y="308850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醫院</a:t>
              </a:r>
            </a:p>
          </p:txBody>
        </p:sp>
        <p:sp>
          <p:nvSpPr>
            <p:cNvPr id="227" name="文字方塊 226">
              <a:extLst>
                <a:ext uri="{FF2B5EF4-FFF2-40B4-BE49-F238E27FC236}">
                  <a16:creationId xmlns:a16="http://schemas.microsoft.com/office/drawing/2014/main" id="{1DCB6B76-67AC-4939-9BC5-F7EED658B819}"/>
                </a:ext>
              </a:extLst>
            </p:cNvPr>
            <p:cNvSpPr txBox="1"/>
            <p:nvPr/>
          </p:nvSpPr>
          <p:spPr>
            <a:xfrm>
              <a:off x="3926600" y="308850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餐廳</a:t>
              </a:r>
            </a:p>
          </p:txBody>
        </p:sp>
        <p:sp>
          <p:nvSpPr>
            <p:cNvPr id="228" name="文字方塊 227">
              <a:extLst>
                <a:ext uri="{FF2B5EF4-FFF2-40B4-BE49-F238E27FC236}">
                  <a16:creationId xmlns:a16="http://schemas.microsoft.com/office/drawing/2014/main" id="{F29BDA5C-CECB-4EDA-8965-EDE971D1BFCA}"/>
                </a:ext>
              </a:extLst>
            </p:cNvPr>
            <p:cNvSpPr txBox="1"/>
            <p:nvPr/>
          </p:nvSpPr>
          <p:spPr>
            <a:xfrm>
              <a:off x="4789826" y="308850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電商</a:t>
              </a:r>
            </a:p>
          </p:txBody>
        </p:sp>
        <p:sp>
          <p:nvSpPr>
            <p:cNvPr id="229" name="文字方塊 228">
              <a:extLst>
                <a:ext uri="{FF2B5EF4-FFF2-40B4-BE49-F238E27FC236}">
                  <a16:creationId xmlns:a16="http://schemas.microsoft.com/office/drawing/2014/main" id="{19210AAE-BDA5-4625-A459-DAB0BE912D7E}"/>
                </a:ext>
              </a:extLst>
            </p:cNvPr>
            <p:cNvSpPr txBox="1"/>
            <p:nvPr/>
          </p:nvSpPr>
          <p:spPr>
            <a:xfrm>
              <a:off x="4374275" y="308850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交通</a:t>
              </a:r>
            </a:p>
          </p:txBody>
        </p:sp>
        <p:grpSp>
          <p:nvGrpSpPr>
            <p:cNvPr id="230" name="群組 229">
              <a:extLst>
                <a:ext uri="{FF2B5EF4-FFF2-40B4-BE49-F238E27FC236}">
                  <a16:creationId xmlns:a16="http://schemas.microsoft.com/office/drawing/2014/main" id="{01FD20D3-A4BE-41AA-9329-0A85A93459E1}"/>
                </a:ext>
              </a:extLst>
            </p:cNvPr>
            <p:cNvGrpSpPr/>
            <p:nvPr/>
          </p:nvGrpSpPr>
          <p:grpSpPr>
            <a:xfrm>
              <a:off x="3920998" y="3270911"/>
              <a:ext cx="2233717" cy="228540"/>
              <a:chOff x="3773396" y="2807274"/>
              <a:chExt cx="2233717" cy="228540"/>
            </a:xfrm>
          </p:grpSpPr>
          <p:sp>
            <p:nvSpPr>
              <p:cNvPr id="231" name="文字方塊 230">
                <a:extLst>
                  <a:ext uri="{FF2B5EF4-FFF2-40B4-BE49-F238E27FC236}">
                    <a16:creationId xmlns:a16="http://schemas.microsoft.com/office/drawing/2014/main" id="{231D9A6C-01CC-4CE7-BA11-97A2B4F590EB}"/>
                  </a:ext>
                </a:extLst>
              </p:cNvPr>
              <p:cNvSpPr txBox="1"/>
              <p:nvPr/>
            </p:nvSpPr>
            <p:spPr>
              <a:xfrm>
                <a:off x="3773396" y="280727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32" name="文字方塊 231">
                <a:extLst>
                  <a:ext uri="{FF2B5EF4-FFF2-40B4-BE49-F238E27FC236}">
                    <a16:creationId xmlns:a16="http://schemas.microsoft.com/office/drawing/2014/main" id="{66E2A1AF-5BC1-4A75-A8C5-F21703BE1960}"/>
                  </a:ext>
                </a:extLst>
              </p:cNvPr>
              <p:cNvSpPr txBox="1"/>
              <p:nvPr/>
            </p:nvSpPr>
            <p:spPr>
              <a:xfrm>
                <a:off x="4234616" y="282037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33" name="文字方塊 232">
                <a:extLst>
                  <a:ext uri="{FF2B5EF4-FFF2-40B4-BE49-F238E27FC236}">
                    <a16:creationId xmlns:a16="http://schemas.microsoft.com/office/drawing/2014/main" id="{F6F9727D-7FF6-4E5C-9211-0F49AE69B035}"/>
                  </a:ext>
                </a:extLst>
              </p:cNvPr>
              <p:cNvSpPr txBox="1"/>
              <p:nvPr/>
            </p:nvSpPr>
            <p:spPr>
              <a:xfrm>
                <a:off x="4642224" y="281392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21,000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34" name="文字方塊 233">
                <a:extLst>
                  <a:ext uri="{FF2B5EF4-FFF2-40B4-BE49-F238E27FC236}">
                    <a16:creationId xmlns:a16="http://schemas.microsoft.com/office/drawing/2014/main" id="{8FF6F48E-6CFB-4C4E-B294-78A560917D66}"/>
                  </a:ext>
                </a:extLst>
              </p:cNvPr>
              <p:cNvSpPr txBox="1"/>
              <p:nvPr/>
            </p:nvSpPr>
            <p:spPr>
              <a:xfrm>
                <a:off x="5080288" y="2807848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50,000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35" name="文字方塊 234">
                <a:extLst>
                  <a:ext uri="{FF2B5EF4-FFF2-40B4-BE49-F238E27FC236}">
                    <a16:creationId xmlns:a16="http://schemas.microsoft.com/office/drawing/2014/main" id="{A4D7921E-6AE8-4538-9C9C-5E4B3F73B33C}"/>
                  </a:ext>
                </a:extLst>
              </p:cNvPr>
              <p:cNvSpPr txBox="1"/>
              <p:nvPr/>
            </p:nvSpPr>
            <p:spPr>
              <a:xfrm>
                <a:off x="5674344" y="2814772"/>
                <a:ext cx="33276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236" name="群組 235">
              <a:extLst>
                <a:ext uri="{FF2B5EF4-FFF2-40B4-BE49-F238E27FC236}">
                  <a16:creationId xmlns:a16="http://schemas.microsoft.com/office/drawing/2014/main" id="{84E117B9-8551-4162-9561-21EC76118F67}"/>
                </a:ext>
              </a:extLst>
            </p:cNvPr>
            <p:cNvGrpSpPr/>
            <p:nvPr/>
          </p:nvGrpSpPr>
          <p:grpSpPr>
            <a:xfrm>
              <a:off x="3907387" y="3468421"/>
              <a:ext cx="2241967" cy="229238"/>
              <a:chOff x="3760778" y="2794054"/>
              <a:chExt cx="2241967" cy="229238"/>
            </a:xfrm>
          </p:grpSpPr>
          <p:sp>
            <p:nvSpPr>
              <p:cNvPr id="237" name="文字方塊 236">
                <a:extLst>
                  <a:ext uri="{FF2B5EF4-FFF2-40B4-BE49-F238E27FC236}">
                    <a16:creationId xmlns:a16="http://schemas.microsoft.com/office/drawing/2014/main" id="{0B19BC85-E951-4C3B-B011-BBC5692EC101}"/>
                  </a:ext>
                </a:extLst>
              </p:cNvPr>
              <p:cNvSpPr txBox="1"/>
              <p:nvPr/>
            </p:nvSpPr>
            <p:spPr>
              <a:xfrm>
                <a:off x="3760778" y="280727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38" name="文字方塊 237">
                <a:extLst>
                  <a:ext uri="{FF2B5EF4-FFF2-40B4-BE49-F238E27FC236}">
                    <a16:creationId xmlns:a16="http://schemas.microsoft.com/office/drawing/2014/main" id="{F4EB3F3F-8150-4C70-9C59-1853083B1ABB}"/>
                  </a:ext>
                </a:extLst>
              </p:cNvPr>
              <p:cNvSpPr txBox="1"/>
              <p:nvPr/>
            </p:nvSpPr>
            <p:spPr>
              <a:xfrm>
                <a:off x="4234616" y="279431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39" name="文字方塊 238">
                <a:extLst>
                  <a:ext uri="{FF2B5EF4-FFF2-40B4-BE49-F238E27FC236}">
                    <a16:creationId xmlns:a16="http://schemas.microsoft.com/office/drawing/2014/main" id="{B6CA4694-6C16-4D30-AC22-3BAE16272552}"/>
                  </a:ext>
                </a:extLst>
              </p:cNvPr>
              <p:cNvSpPr txBox="1"/>
              <p:nvPr/>
            </p:nvSpPr>
            <p:spPr>
              <a:xfrm>
                <a:off x="4662371" y="279405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40" name="文字方塊 239">
                <a:extLst>
                  <a:ext uri="{FF2B5EF4-FFF2-40B4-BE49-F238E27FC236}">
                    <a16:creationId xmlns:a16="http://schemas.microsoft.com/office/drawing/2014/main" id="{BB8C03F2-E250-423F-BE58-D76C97479264}"/>
                  </a:ext>
                </a:extLst>
              </p:cNvPr>
              <p:cNvSpPr txBox="1"/>
              <p:nvPr/>
            </p:nvSpPr>
            <p:spPr>
              <a:xfrm>
                <a:off x="5080288" y="2807848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10,000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41" name="文字方塊 240">
                <a:extLst>
                  <a:ext uri="{FF2B5EF4-FFF2-40B4-BE49-F238E27FC236}">
                    <a16:creationId xmlns:a16="http://schemas.microsoft.com/office/drawing/2014/main" id="{AA2B5D2E-5AFD-44EA-8A49-4EB193F16519}"/>
                  </a:ext>
                </a:extLst>
              </p:cNvPr>
              <p:cNvSpPr txBox="1"/>
              <p:nvPr/>
            </p:nvSpPr>
            <p:spPr>
              <a:xfrm>
                <a:off x="5482045" y="279438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25,000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242" name="群組 241">
              <a:extLst>
                <a:ext uri="{FF2B5EF4-FFF2-40B4-BE49-F238E27FC236}">
                  <a16:creationId xmlns:a16="http://schemas.microsoft.com/office/drawing/2014/main" id="{DD6E35D0-2B09-47CF-84EF-CBB698A23BB6}"/>
                </a:ext>
              </a:extLst>
            </p:cNvPr>
            <p:cNvGrpSpPr/>
            <p:nvPr/>
          </p:nvGrpSpPr>
          <p:grpSpPr>
            <a:xfrm>
              <a:off x="3933698" y="3696872"/>
              <a:ext cx="2225028" cy="229174"/>
              <a:chOff x="3773396" y="2788164"/>
              <a:chExt cx="2225028" cy="229174"/>
            </a:xfrm>
          </p:grpSpPr>
          <p:sp>
            <p:nvSpPr>
              <p:cNvPr id="243" name="文字方塊 242">
                <a:extLst>
                  <a:ext uri="{FF2B5EF4-FFF2-40B4-BE49-F238E27FC236}">
                    <a16:creationId xmlns:a16="http://schemas.microsoft.com/office/drawing/2014/main" id="{DAF54E0A-3EB6-41D9-93E2-218E4994D5B7}"/>
                  </a:ext>
                </a:extLst>
              </p:cNvPr>
              <p:cNvSpPr txBox="1"/>
              <p:nvPr/>
            </p:nvSpPr>
            <p:spPr>
              <a:xfrm>
                <a:off x="3773396" y="2794396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30,000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44" name="文字方塊 243">
                <a:extLst>
                  <a:ext uri="{FF2B5EF4-FFF2-40B4-BE49-F238E27FC236}">
                    <a16:creationId xmlns:a16="http://schemas.microsoft.com/office/drawing/2014/main" id="{CD719507-776B-4B9F-81B6-94F051A47836}"/>
                  </a:ext>
                </a:extLst>
              </p:cNvPr>
              <p:cNvSpPr txBox="1"/>
              <p:nvPr/>
            </p:nvSpPr>
            <p:spPr>
              <a:xfrm>
                <a:off x="4222486" y="2794396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11,000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45" name="文字方塊 244">
                <a:extLst>
                  <a:ext uri="{FF2B5EF4-FFF2-40B4-BE49-F238E27FC236}">
                    <a16:creationId xmlns:a16="http://schemas.microsoft.com/office/drawing/2014/main" id="{FEC06915-5174-4B21-A158-82D54283A9A6}"/>
                  </a:ext>
                </a:extLst>
              </p:cNvPr>
              <p:cNvSpPr txBox="1"/>
              <p:nvPr/>
            </p:nvSpPr>
            <p:spPr>
              <a:xfrm>
                <a:off x="4638135" y="278816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21,000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46" name="文字方塊 245">
                <a:extLst>
                  <a:ext uri="{FF2B5EF4-FFF2-40B4-BE49-F238E27FC236}">
                    <a16:creationId xmlns:a16="http://schemas.microsoft.com/office/drawing/2014/main" id="{9666FEB4-832E-4609-94AB-3A25A09ACAEF}"/>
                  </a:ext>
                </a:extLst>
              </p:cNvPr>
              <p:cNvSpPr txBox="1"/>
              <p:nvPr/>
            </p:nvSpPr>
            <p:spPr>
              <a:xfrm>
                <a:off x="5067588" y="279497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50,000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47" name="文字方塊 246">
                <a:extLst>
                  <a:ext uri="{FF2B5EF4-FFF2-40B4-BE49-F238E27FC236}">
                    <a16:creationId xmlns:a16="http://schemas.microsoft.com/office/drawing/2014/main" id="{9C651FBE-79A5-4793-AB90-E0237112CF8B}"/>
                  </a:ext>
                </a:extLst>
              </p:cNvPr>
              <p:cNvSpPr txBox="1"/>
              <p:nvPr/>
            </p:nvSpPr>
            <p:spPr>
              <a:xfrm>
                <a:off x="5477724" y="280189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25,000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261" name="矩形 260">
              <a:extLst>
                <a:ext uri="{FF2B5EF4-FFF2-40B4-BE49-F238E27FC236}">
                  <a16:creationId xmlns:a16="http://schemas.microsoft.com/office/drawing/2014/main" id="{096A74F1-BD04-414F-A05F-173A7A5D3F11}"/>
                </a:ext>
              </a:extLst>
            </p:cNvPr>
            <p:cNvSpPr/>
            <p:nvPr/>
          </p:nvSpPr>
          <p:spPr>
            <a:xfrm>
              <a:off x="4016409" y="3310072"/>
              <a:ext cx="792385" cy="144000"/>
            </a:xfrm>
            <a:prstGeom prst="rect">
              <a:avLst/>
            </a:prstGeom>
            <a:noFill/>
            <a:ln w="127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2" name="矩形 261">
              <a:extLst>
                <a:ext uri="{FF2B5EF4-FFF2-40B4-BE49-F238E27FC236}">
                  <a16:creationId xmlns:a16="http://schemas.microsoft.com/office/drawing/2014/main" id="{DEED0D1D-46B1-4471-BE5C-61B6727B1421}"/>
                </a:ext>
              </a:extLst>
            </p:cNvPr>
            <p:cNvSpPr/>
            <p:nvPr/>
          </p:nvSpPr>
          <p:spPr>
            <a:xfrm>
              <a:off x="4844624" y="3306915"/>
              <a:ext cx="1188000" cy="144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矩形 262">
              <a:extLst>
                <a:ext uri="{FF2B5EF4-FFF2-40B4-BE49-F238E27FC236}">
                  <a16:creationId xmlns:a16="http://schemas.microsoft.com/office/drawing/2014/main" id="{4306B8AA-A3A9-4B5D-85A1-D6A4B72F2710}"/>
                </a:ext>
              </a:extLst>
            </p:cNvPr>
            <p:cNvSpPr/>
            <p:nvPr/>
          </p:nvSpPr>
          <p:spPr>
            <a:xfrm>
              <a:off x="4005889" y="3509945"/>
              <a:ext cx="1265389" cy="144000"/>
            </a:xfrm>
            <a:prstGeom prst="rect">
              <a:avLst/>
            </a:prstGeom>
            <a:noFill/>
            <a:ln w="127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4" name="矩形 263">
              <a:extLst>
                <a:ext uri="{FF2B5EF4-FFF2-40B4-BE49-F238E27FC236}">
                  <a16:creationId xmlns:a16="http://schemas.microsoft.com/office/drawing/2014/main" id="{2BA2A976-1D48-43A3-8A0B-172922C2A210}"/>
                </a:ext>
              </a:extLst>
            </p:cNvPr>
            <p:cNvSpPr/>
            <p:nvPr/>
          </p:nvSpPr>
          <p:spPr>
            <a:xfrm>
              <a:off x="5319441" y="3504399"/>
              <a:ext cx="720000" cy="149546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5" name="矩形 264">
              <a:extLst>
                <a:ext uri="{FF2B5EF4-FFF2-40B4-BE49-F238E27FC236}">
                  <a16:creationId xmlns:a16="http://schemas.microsoft.com/office/drawing/2014/main" id="{6F96E9B4-4C01-479D-9140-C9253461AD93}"/>
                </a:ext>
              </a:extLst>
            </p:cNvPr>
            <p:cNvSpPr/>
            <p:nvPr/>
          </p:nvSpPr>
          <p:spPr>
            <a:xfrm>
              <a:off x="4004089" y="3739795"/>
              <a:ext cx="1656000" cy="144000"/>
            </a:xfrm>
            <a:prstGeom prst="rect">
              <a:avLst/>
            </a:prstGeom>
            <a:noFill/>
            <a:ln w="127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6" name="矩形 265">
              <a:extLst>
                <a:ext uri="{FF2B5EF4-FFF2-40B4-BE49-F238E27FC236}">
                  <a16:creationId xmlns:a16="http://schemas.microsoft.com/office/drawing/2014/main" id="{F408FC05-0459-4889-B2E5-F9DB43A61EB7}"/>
                </a:ext>
              </a:extLst>
            </p:cNvPr>
            <p:cNvSpPr/>
            <p:nvPr/>
          </p:nvSpPr>
          <p:spPr>
            <a:xfrm>
              <a:off x="5721127" y="3733949"/>
              <a:ext cx="324000" cy="149546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92100CA1-E53F-4007-ADCA-AFEAE58AAF93}"/>
              </a:ext>
            </a:extLst>
          </p:cNvPr>
          <p:cNvGrpSpPr/>
          <p:nvPr/>
        </p:nvGrpSpPr>
        <p:grpSpPr>
          <a:xfrm>
            <a:off x="6485179" y="2894199"/>
            <a:ext cx="3982976" cy="1237764"/>
            <a:chOff x="6485179" y="2765416"/>
            <a:chExt cx="3982976" cy="1237764"/>
          </a:xfrm>
        </p:grpSpPr>
        <p:sp>
          <p:nvSpPr>
            <p:cNvPr id="267" name="箭號: 向右 266">
              <a:extLst>
                <a:ext uri="{FF2B5EF4-FFF2-40B4-BE49-F238E27FC236}">
                  <a16:creationId xmlns:a16="http://schemas.microsoft.com/office/drawing/2014/main" id="{05C500C1-AE34-48FF-82E3-BB681C1056CB}"/>
                </a:ext>
              </a:extLst>
            </p:cNvPr>
            <p:cNvSpPr/>
            <p:nvPr/>
          </p:nvSpPr>
          <p:spPr>
            <a:xfrm>
              <a:off x="6485179" y="3438822"/>
              <a:ext cx="492689" cy="256275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8" name="文字方塊 267">
              <a:extLst>
                <a:ext uri="{FF2B5EF4-FFF2-40B4-BE49-F238E27FC236}">
                  <a16:creationId xmlns:a16="http://schemas.microsoft.com/office/drawing/2014/main" id="{0316F5FF-82B7-4041-96AF-435D8FDD818D}"/>
                </a:ext>
              </a:extLst>
            </p:cNvPr>
            <p:cNvSpPr txBox="1"/>
            <p:nvPr/>
          </p:nvSpPr>
          <p:spPr>
            <a:xfrm>
              <a:off x="7176825" y="3277858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1-4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69" name="矩形 268">
              <a:extLst>
                <a:ext uri="{FF2B5EF4-FFF2-40B4-BE49-F238E27FC236}">
                  <a16:creationId xmlns:a16="http://schemas.microsoft.com/office/drawing/2014/main" id="{E9DF7612-C252-468F-9A8A-ED9DA68F1849}"/>
                </a:ext>
              </a:extLst>
            </p:cNvPr>
            <p:cNvSpPr/>
            <p:nvPr/>
          </p:nvSpPr>
          <p:spPr>
            <a:xfrm>
              <a:off x="7162227" y="2934321"/>
              <a:ext cx="3305928" cy="1068859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0" name="文字方塊 269">
              <a:extLst>
                <a:ext uri="{FF2B5EF4-FFF2-40B4-BE49-F238E27FC236}">
                  <a16:creationId xmlns:a16="http://schemas.microsoft.com/office/drawing/2014/main" id="{B358269E-6BD9-4121-B061-0FB99650C83D}"/>
                </a:ext>
              </a:extLst>
            </p:cNvPr>
            <p:cNvSpPr txBox="1"/>
            <p:nvPr/>
          </p:nvSpPr>
          <p:spPr>
            <a:xfrm>
              <a:off x="7176825" y="3697986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1-4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71" name="文字方塊 270">
              <a:extLst>
                <a:ext uri="{FF2B5EF4-FFF2-40B4-BE49-F238E27FC236}">
                  <a16:creationId xmlns:a16="http://schemas.microsoft.com/office/drawing/2014/main" id="{8D6D07AE-2592-40F4-99DB-930B24020A94}"/>
                </a:ext>
              </a:extLst>
            </p:cNvPr>
            <p:cNvSpPr txBox="1"/>
            <p:nvPr/>
          </p:nvSpPr>
          <p:spPr>
            <a:xfrm>
              <a:off x="7176825" y="3488981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72" name="矩形 271">
              <a:extLst>
                <a:ext uri="{FF2B5EF4-FFF2-40B4-BE49-F238E27FC236}">
                  <a16:creationId xmlns:a16="http://schemas.microsoft.com/office/drawing/2014/main" id="{AFF1FB5A-EEA0-4C7C-AC55-ED46F6EEC0E2}"/>
                </a:ext>
              </a:extLst>
            </p:cNvPr>
            <p:cNvSpPr/>
            <p:nvPr/>
          </p:nvSpPr>
          <p:spPr>
            <a:xfrm>
              <a:off x="8316545" y="2765416"/>
              <a:ext cx="1041059" cy="2948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marL="0" marR="0" indent="0" algn="ctr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第三步、突變</a:t>
              </a:r>
            </a:p>
          </p:txBody>
        </p:sp>
        <p:sp>
          <p:nvSpPr>
            <p:cNvPr id="273" name="文字方塊 272">
              <a:extLst>
                <a:ext uri="{FF2B5EF4-FFF2-40B4-BE49-F238E27FC236}">
                  <a16:creationId xmlns:a16="http://schemas.microsoft.com/office/drawing/2014/main" id="{74A0582E-F8BA-445C-BA7F-2E29E1A613E2}"/>
                </a:ext>
              </a:extLst>
            </p:cNvPr>
            <p:cNvSpPr txBox="1"/>
            <p:nvPr/>
          </p:nvSpPr>
          <p:spPr>
            <a:xfrm>
              <a:off x="9421300" y="309083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直播</a:t>
              </a:r>
            </a:p>
          </p:txBody>
        </p:sp>
        <p:sp>
          <p:nvSpPr>
            <p:cNvPr id="274" name="文字方塊 273">
              <a:extLst>
                <a:ext uri="{FF2B5EF4-FFF2-40B4-BE49-F238E27FC236}">
                  <a16:creationId xmlns:a16="http://schemas.microsoft.com/office/drawing/2014/main" id="{8D137C7B-7722-4F2F-9C63-0FB2684DBE42}"/>
                </a:ext>
              </a:extLst>
            </p:cNvPr>
            <p:cNvSpPr txBox="1"/>
            <p:nvPr/>
          </p:nvSpPr>
          <p:spPr>
            <a:xfrm>
              <a:off x="9842311" y="309083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醫院</a:t>
              </a:r>
            </a:p>
          </p:txBody>
        </p:sp>
        <p:sp>
          <p:nvSpPr>
            <p:cNvPr id="275" name="文字方塊 274">
              <a:extLst>
                <a:ext uri="{FF2B5EF4-FFF2-40B4-BE49-F238E27FC236}">
                  <a16:creationId xmlns:a16="http://schemas.microsoft.com/office/drawing/2014/main" id="{8F65D838-2D15-498B-95C9-85831F1B57AA}"/>
                </a:ext>
              </a:extLst>
            </p:cNvPr>
            <p:cNvSpPr txBox="1"/>
            <p:nvPr/>
          </p:nvSpPr>
          <p:spPr>
            <a:xfrm>
              <a:off x="8129449" y="309083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餐廳</a:t>
              </a:r>
            </a:p>
          </p:txBody>
        </p:sp>
        <p:sp>
          <p:nvSpPr>
            <p:cNvPr id="276" name="文字方塊 275">
              <a:extLst>
                <a:ext uri="{FF2B5EF4-FFF2-40B4-BE49-F238E27FC236}">
                  <a16:creationId xmlns:a16="http://schemas.microsoft.com/office/drawing/2014/main" id="{A4C21CE3-0538-40D1-B2A1-DB7AA264755D}"/>
                </a:ext>
              </a:extLst>
            </p:cNvPr>
            <p:cNvSpPr txBox="1"/>
            <p:nvPr/>
          </p:nvSpPr>
          <p:spPr>
            <a:xfrm>
              <a:off x="8992675" y="309083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電商</a:t>
              </a:r>
            </a:p>
          </p:txBody>
        </p:sp>
        <p:sp>
          <p:nvSpPr>
            <p:cNvPr id="277" name="文字方塊 276">
              <a:extLst>
                <a:ext uri="{FF2B5EF4-FFF2-40B4-BE49-F238E27FC236}">
                  <a16:creationId xmlns:a16="http://schemas.microsoft.com/office/drawing/2014/main" id="{16D599EA-37AC-4F98-BACC-529FF4FBBD80}"/>
                </a:ext>
              </a:extLst>
            </p:cNvPr>
            <p:cNvSpPr txBox="1"/>
            <p:nvPr/>
          </p:nvSpPr>
          <p:spPr>
            <a:xfrm>
              <a:off x="8577124" y="3090836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交通</a:t>
              </a:r>
            </a:p>
          </p:txBody>
        </p:sp>
        <p:grpSp>
          <p:nvGrpSpPr>
            <p:cNvPr id="278" name="群組 277">
              <a:extLst>
                <a:ext uri="{FF2B5EF4-FFF2-40B4-BE49-F238E27FC236}">
                  <a16:creationId xmlns:a16="http://schemas.microsoft.com/office/drawing/2014/main" id="{591D56BB-4797-4362-8E8B-6683A0DC7795}"/>
                </a:ext>
              </a:extLst>
            </p:cNvPr>
            <p:cNvGrpSpPr/>
            <p:nvPr/>
          </p:nvGrpSpPr>
          <p:grpSpPr>
            <a:xfrm>
              <a:off x="8123847" y="3273241"/>
              <a:ext cx="2220839" cy="228540"/>
              <a:chOff x="3773396" y="2807274"/>
              <a:chExt cx="2220839" cy="228540"/>
            </a:xfrm>
          </p:grpSpPr>
          <p:sp>
            <p:nvSpPr>
              <p:cNvPr id="279" name="文字方塊 278">
                <a:extLst>
                  <a:ext uri="{FF2B5EF4-FFF2-40B4-BE49-F238E27FC236}">
                    <a16:creationId xmlns:a16="http://schemas.microsoft.com/office/drawing/2014/main" id="{7534BAA8-B2D2-41BA-99BC-1B5589DD99DD}"/>
                  </a:ext>
                </a:extLst>
              </p:cNvPr>
              <p:cNvSpPr txBox="1"/>
              <p:nvPr/>
            </p:nvSpPr>
            <p:spPr>
              <a:xfrm>
                <a:off x="3773396" y="280727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6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80" name="文字方塊 279">
                <a:extLst>
                  <a:ext uri="{FF2B5EF4-FFF2-40B4-BE49-F238E27FC236}">
                    <a16:creationId xmlns:a16="http://schemas.microsoft.com/office/drawing/2014/main" id="{5175FAF4-54F5-476F-8415-61F83BCBA368}"/>
                  </a:ext>
                </a:extLst>
              </p:cNvPr>
              <p:cNvSpPr txBox="1"/>
              <p:nvPr/>
            </p:nvSpPr>
            <p:spPr>
              <a:xfrm>
                <a:off x="4234616" y="282037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81" name="文字方塊 280">
                <a:extLst>
                  <a:ext uri="{FF2B5EF4-FFF2-40B4-BE49-F238E27FC236}">
                    <a16:creationId xmlns:a16="http://schemas.microsoft.com/office/drawing/2014/main" id="{5EB1F578-03DE-49E9-91A0-4756E3602E89}"/>
                  </a:ext>
                </a:extLst>
              </p:cNvPr>
              <p:cNvSpPr txBox="1"/>
              <p:nvPr/>
            </p:nvSpPr>
            <p:spPr>
              <a:xfrm>
                <a:off x="4642224" y="281392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FF000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19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82" name="文字方塊 281">
                <a:extLst>
                  <a:ext uri="{FF2B5EF4-FFF2-40B4-BE49-F238E27FC236}">
                    <a16:creationId xmlns:a16="http://schemas.microsoft.com/office/drawing/2014/main" id="{F53ACCF7-5BA9-4DED-9D8B-F768EDA2F911}"/>
                  </a:ext>
                </a:extLst>
              </p:cNvPr>
              <p:cNvSpPr txBox="1"/>
              <p:nvPr/>
            </p:nvSpPr>
            <p:spPr>
              <a:xfrm>
                <a:off x="5080288" y="2807848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FF000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45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83" name="文字方塊 282">
                <a:extLst>
                  <a:ext uri="{FF2B5EF4-FFF2-40B4-BE49-F238E27FC236}">
                    <a16:creationId xmlns:a16="http://schemas.microsoft.com/office/drawing/2014/main" id="{3FD25136-0863-45A2-8912-38AEAA0F6350}"/>
                  </a:ext>
                </a:extLst>
              </p:cNvPr>
              <p:cNvSpPr txBox="1"/>
              <p:nvPr/>
            </p:nvSpPr>
            <p:spPr>
              <a:xfrm>
                <a:off x="5682196" y="2814772"/>
                <a:ext cx="31203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284" name="群組 283">
              <a:extLst>
                <a:ext uri="{FF2B5EF4-FFF2-40B4-BE49-F238E27FC236}">
                  <a16:creationId xmlns:a16="http://schemas.microsoft.com/office/drawing/2014/main" id="{1C52DC9E-4031-4D80-B81B-CF46A83DF8E8}"/>
                </a:ext>
              </a:extLst>
            </p:cNvPr>
            <p:cNvGrpSpPr/>
            <p:nvPr/>
          </p:nvGrpSpPr>
          <p:grpSpPr>
            <a:xfrm>
              <a:off x="8110236" y="3470751"/>
              <a:ext cx="2241967" cy="229238"/>
              <a:chOff x="3760778" y="2794054"/>
              <a:chExt cx="2241967" cy="229238"/>
            </a:xfrm>
          </p:grpSpPr>
          <p:sp>
            <p:nvSpPr>
              <p:cNvPr id="285" name="文字方塊 284">
                <a:extLst>
                  <a:ext uri="{FF2B5EF4-FFF2-40B4-BE49-F238E27FC236}">
                    <a16:creationId xmlns:a16="http://schemas.microsoft.com/office/drawing/2014/main" id="{EE556DC5-E526-4605-A038-D9D02E7DA088}"/>
                  </a:ext>
                </a:extLst>
              </p:cNvPr>
              <p:cNvSpPr txBox="1"/>
              <p:nvPr/>
            </p:nvSpPr>
            <p:spPr>
              <a:xfrm>
                <a:off x="3760778" y="280727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FF000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4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86" name="文字方塊 285">
                <a:extLst>
                  <a:ext uri="{FF2B5EF4-FFF2-40B4-BE49-F238E27FC236}">
                    <a16:creationId xmlns:a16="http://schemas.microsoft.com/office/drawing/2014/main" id="{6243F0C0-55FC-4E00-BF8F-91024055FB9B}"/>
                  </a:ext>
                </a:extLst>
              </p:cNvPr>
              <p:cNvSpPr txBox="1"/>
              <p:nvPr/>
            </p:nvSpPr>
            <p:spPr>
              <a:xfrm>
                <a:off x="4402178" y="2794310"/>
                <a:ext cx="3531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FF000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0</a:t>
                </a:r>
                <a:endParaRPr lang="zh-TW" altLang="en-US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87" name="文字方塊 286">
                <a:extLst>
                  <a:ext uri="{FF2B5EF4-FFF2-40B4-BE49-F238E27FC236}">
                    <a16:creationId xmlns:a16="http://schemas.microsoft.com/office/drawing/2014/main" id="{639D93FD-5D95-4F5E-B57E-D60760242CB5}"/>
                  </a:ext>
                </a:extLst>
              </p:cNvPr>
              <p:cNvSpPr txBox="1"/>
              <p:nvPr/>
            </p:nvSpPr>
            <p:spPr>
              <a:xfrm>
                <a:off x="4662371" y="279405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88" name="文字方塊 287">
                <a:extLst>
                  <a:ext uri="{FF2B5EF4-FFF2-40B4-BE49-F238E27FC236}">
                    <a16:creationId xmlns:a16="http://schemas.microsoft.com/office/drawing/2014/main" id="{7FF12C1B-A396-4B97-A346-5D6D1277C715}"/>
                  </a:ext>
                </a:extLst>
              </p:cNvPr>
              <p:cNvSpPr txBox="1"/>
              <p:nvPr/>
            </p:nvSpPr>
            <p:spPr>
              <a:xfrm>
                <a:off x="5080288" y="2807848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11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89" name="文字方塊 288">
                <a:extLst>
                  <a:ext uri="{FF2B5EF4-FFF2-40B4-BE49-F238E27FC236}">
                    <a16:creationId xmlns:a16="http://schemas.microsoft.com/office/drawing/2014/main" id="{55EA71F9-EB89-4032-ACC7-5B6083E41A17}"/>
                  </a:ext>
                </a:extLst>
              </p:cNvPr>
              <p:cNvSpPr txBox="1"/>
              <p:nvPr/>
            </p:nvSpPr>
            <p:spPr>
              <a:xfrm>
                <a:off x="5482045" y="279438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FF000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22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290" name="群組 289">
              <a:extLst>
                <a:ext uri="{FF2B5EF4-FFF2-40B4-BE49-F238E27FC236}">
                  <a16:creationId xmlns:a16="http://schemas.microsoft.com/office/drawing/2014/main" id="{58B2F0E0-66B3-4783-ABC6-642FB6014C33}"/>
                </a:ext>
              </a:extLst>
            </p:cNvPr>
            <p:cNvGrpSpPr/>
            <p:nvPr/>
          </p:nvGrpSpPr>
          <p:grpSpPr>
            <a:xfrm>
              <a:off x="8136547" y="3699202"/>
              <a:ext cx="2225028" cy="229174"/>
              <a:chOff x="3773396" y="2788164"/>
              <a:chExt cx="2225028" cy="229174"/>
            </a:xfrm>
          </p:grpSpPr>
          <p:sp>
            <p:nvSpPr>
              <p:cNvPr id="291" name="文字方塊 290">
                <a:extLst>
                  <a:ext uri="{FF2B5EF4-FFF2-40B4-BE49-F238E27FC236}">
                    <a16:creationId xmlns:a16="http://schemas.microsoft.com/office/drawing/2014/main" id="{50DED6F2-2A76-4BFC-B517-AD5DBC58E830}"/>
                  </a:ext>
                </a:extLst>
              </p:cNvPr>
              <p:cNvSpPr txBox="1"/>
              <p:nvPr/>
            </p:nvSpPr>
            <p:spPr>
              <a:xfrm>
                <a:off x="3773396" y="2794396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33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92" name="文字方塊 291">
                <a:extLst>
                  <a:ext uri="{FF2B5EF4-FFF2-40B4-BE49-F238E27FC236}">
                    <a16:creationId xmlns:a16="http://schemas.microsoft.com/office/drawing/2014/main" id="{10E4D3F5-9667-47A5-BE97-887DA877ADD5}"/>
                  </a:ext>
                </a:extLst>
              </p:cNvPr>
              <p:cNvSpPr txBox="1"/>
              <p:nvPr/>
            </p:nvSpPr>
            <p:spPr>
              <a:xfrm>
                <a:off x="4222486" y="2794396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12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93" name="文字方塊 292">
                <a:extLst>
                  <a:ext uri="{FF2B5EF4-FFF2-40B4-BE49-F238E27FC236}">
                    <a16:creationId xmlns:a16="http://schemas.microsoft.com/office/drawing/2014/main" id="{A2A206BC-0A6C-458B-BF58-B3724590B520}"/>
                  </a:ext>
                </a:extLst>
              </p:cNvPr>
              <p:cNvSpPr txBox="1"/>
              <p:nvPr/>
            </p:nvSpPr>
            <p:spPr>
              <a:xfrm>
                <a:off x="4638135" y="278816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23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94" name="文字方塊 293">
                <a:extLst>
                  <a:ext uri="{FF2B5EF4-FFF2-40B4-BE49-F238E27FC236}">
                    <a16:creationId xmlns:a16="http://schemas.microsoft.com/office/drawing/2014/main" id="{162C29FE-33CB-4358-B610-4ABFB7061D6F}"/>
                  </a:ext>
                </a:extLst>
              </p:cNvPr>
              <p:cNvSpPr txBox="1"/>
              <p:nvPr/>
            </p:nvSpPr>
            <p:spPr>
              <a:xfrm>
                <a:off x="5067588" y="279497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55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95" name="文字方塊 294">
                <a:extLst>
                  <a:ext uri="{FF2B5EF4-FFF2-40B4-BE49-F238E27FC236}">
                    <a16:creationId xmlns:a16="http://schemas.microsoft.com/office/drawing/2014/main" id="{7A08E658-78A0-460E-B6C7-1D298B268960}"/>
                  </a:ext>
                </a:extLst>
              </p:cNvPr>
              <p:cNvSpPr txBox="1"/>
              <p:nvPr/>
            </p:nvSpPr>
            <p:spPr>
              <a:xfrm>
                <a:off x="5477724" y="280189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00B05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28</a:t>
                </a:r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A067197-AB36-47D6-A529-F3560AD54FDF}"/>
              </a:ext>
            </a:extLst>
          </p:cNvPr>
          <p:cNvGrpSpPr/>
          <p:nvPr/>
        </p:nvGrpSpPr>
        <p:grpSpPr>
          <a:xfrm>
            <a:off x="7156683" y="4471350"/>
            <a:ext cx="3809682" cy="1923006"/>
            <a:chOff x="7156683" y="4342567"/>
            <a:chExt cx="3809682" cy="1923006"/>
          </a:xfrm>
        </p:grpSpPr>
        <p:sp>
          <p:nvSpPr>
            <p:cNvPr id="302" name="文字方塊 301">
              <a:extLst>
                <a:ext uri="{FF2B5EF4-FFF2-40B4-BE49-F238E27FC236}">
                  <a16:creationId xmlns:a16="http://schemas.microsoft.com/office/drawing/2014/main" id="{7B4E2CCD-591B-4160-9F24-FD4287E7FE97}"/>
                </a:ext>
              </a:extLst>
            </p:cNvPr>
            <p:cNvSpPr txBox="1"/>
            <p:nvPr/>
          </p:nvSpPr>
          <p:spPr>
            <a:xfrm>
              <a:off x="7171281" y="5540251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1-4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3" name="矩形 302">
              <a:extLst>
                <a:ext uri="{FF2B5EF4-FFF2-40B4-BE49-F238E27FC236}">
                  <a16:creationId xmlns:a16="http://schemas.microsoft.com/office/drawing/2014/main" id="{BA9C3965-048A-4FA3-B08B-0A935BF3F970}"/>
                </a:ext>
              </a:extLst>
            </p:cNvPr>
            <p:cNvSpPr/>
            <p:nvPr/>
          </p:nvSpPr>
          <p:spPr>
            <a:xfrm>
              <a:off x="7156683" y="5196714"/>
              <a:ext cx="3809682" cy="1068859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4" name="文字方塊 303">
              <a:extLst>
                <a:ext uri="{FF2B5EF4-FFF2-40B4-BE49-F238E27FC236}">
                  <a16:creationId xmlns:a16="http://schemas.microsoft.com/office/drawing/2014/main" id="{1005791D-D7A5-49F2-88A2-5179C65B0940}"/>
                </a:ext>
              </a:extLst>
            </p:cNvPr>
            <p:cNvSpPr txBox="1"/>
            <p:nvPr/>
          </p:nvSpPr>
          <p:spPr>
            <a:xfrm>
              <a:off x="7171281" y="5960379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1-4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5" name="文字方塊 304">
              <a:extLst>
                <a:ext uri="{FF2B5EF4-FFF2-40B4-BE49-F238E27FC236}">
                  <a16:creationId xmlns:a16="http://schemas.microsoft.com/office/drawing/2014/main" id="{991F577D-5FD7-4740-8BD6-67A938E0726E}"/>
                </a:ext>
              </a:extLst>
            </p:cNvPr>
            <p:cNvSpPr txBox="1"/>
            <p:nvPr/>
          </p:nvSpPr>
          <p:spPr>
            <a:xfrm>
              <a:off x="7171281" y="5751374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6" name="矩形 305">
              <a:extLst>
                <a:ext uri="{FF2B5EF4-FFF2-40B4-BE49-F238E27FC236}">
                  <a16:creationId xmlns:a16="http://schemas.microsoft.com/office/drawing/2014/main" id="{70F5713E-A698-42F3-BC40-0F2C932ACBB2}"/>
                </a:ext>
              </a:extLst>
            </p:cNvPr>
            <p:cNvSpPr/>
            <p:nvPr/>
          </p:nvSpPr>
          <p:spPr>
            <a:xfrm>
              <a:off x="8575019" y="5027809"/>
              <a:ext cx="1041059" cy="2948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marL="0" marR="0" indent="0" algn="ctr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第</a:t>
              </a: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四</a:t>
              </a: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步、評估</a:t>
              </a:r>
            </a:p>
          </p:txBody>
        </p:sp>
        <p:sp>
          <p:nvSpPr>
            <p:cNvPr id="307" name="文字方塊 306">
              <a:extLst>
                <a:ext uri="{FF2B5EF4-FFF2-40B4-BE49-F238E27FC236}">
                  <a16:creationId xmlns:a16="http://schemas.microsoft.com/office/drawing/2014/main" id="{3BACEF2D-3929-4259-A051-2989BFB1ED9C}"/>
                </a:ext>
              </a:extLst>
            </p:cNvPr>
            <p:cNvSpPr txBox="1"/>
            <p:nvPr/>
          </p:nvSpPr>
          <p:spPr>
            <a:xfrm>
              <a:off x="9415756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直播</a:t>
              </a:r>
            </a:p>
          </p:txBody>
        </p:sp>
        <p:sp>
          <p:nvSpPr>
            <p:cNvPr id="308" name="文字方塊 307">
              <a:extLst>
                <a:ext uri="{FF2B5EF4-FFF2-40B4-BE49-F238E27FC236}">
                  <a16:creationId xmlns:a16="http://schemas.microsoft.com/office/drawing/2014/main" id="{223AFD24-8734-4DB7-94DC-6521604BA21B}"/>
                </a:ext>
              </a:extLst>
            </p:cNvPr>
            <p:cNvSpPr txBox="1"/>
            <p:nvPr/>
          </p:nvSpPr>
          <p:spPr>
            <a:xfrm>
              <a:off x="9836767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醫院</a:t>
              </a:r>
            </a:p>
          </p:txBody>
        </p:sp>
        <p:sp>
          <p:nvSpPr>
            <p:cNvPr id="309" name="文字方塊 308">
              <a:extLst>
                <a:ext uri="{FF2B5EF4-FFF2-40B4-BE49-F238E27FC236}">
                  <a16:creationId xmlns:a16="http://schemas.microsoft.com/office/drawing/2014/main" id="{F6F61BCA-F3CF-4F00-9228-627859DA5C0B}"/>
                </a:ext>
              </a:extLst>
            </p:cNvPr>
            <p:cNvSpPr txBox="1"/>
            <p:nvPr/>
          </p:nvSpPr>
          <p:spPr>
            <a:xfrm>
              <a:off x="8123905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餐廳</a:t>
              </a:r>
            </a:p>
          </p:txBody>
        </p:sp>
        <p:sp>
          <p:nvSpPr>
            <p:cNvPr id="310" name="文字方塊 309">
              <a:extLst>
                <a:ext uri="{FF2B5EF4-FFF2-40B4-BE49-F238E27FC236}">
                  <a16:creationId xmlns:a16="http://schemas.microsoft.com/office/drawing/2014/main" id="{754E1241-C33D-405C-B4AD-3F9BAC9973F1}"/>
                </a:ext>
              </a:extLst>
            </p:cNvPr>
            <p:cNvSpPr txBox="1"/>
            <p:nvPr/>
          </p:nvSpPr>
          <p:spPr>
            <a:xfrm>
              <a:off x="8987131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電商</a:t>
              </a:r>
            </a:p>
          </p:txBody>
        </p:sp>
        <p:sp>
          <p:nvSpPr>
            <p:cNvPr id="311" name="文字方塊 310">
              <a:extLst>
                <a:ext uri="{FF2B5EF4-FFF2-40B4-BE49-F238E27FC236}">
                  <a16:creationId xmlns:a16="http://schemas.microsoft.com/office/drawing/2014/main" id="{86AB1E16-E945-4D1F-8F6C-F36EDA11CF97}"/>
                </a:ext>
              </a:extLst>
            </p:cNvPr>
            <p:cNvSpPr txBox="1"/>
            <p:nvPr/>
          </p:nvSpPr>
          <p:spPr>
            <a:xfrm>
              <a:off x="8571580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交通</a:t>
              </a:r>
            </a:p>
          </p:txBody>
        </p:sp>
        <p:grpSp>
          <p:nvGrpSpPr>
            <p:cNvPr id="312" name="群組 311">
              <a:extLst>
                <a:ext uri="{FF2B5EF4-FFF2-40B4-BE49-F238E27FC236}">
                  <a16:creationId xmlns:a16="http://schemas.microsoft.com/office/drawing/2014/main" id="{14D6323C-9DF1-450E-9055-095013963FF2}"/>
                </a:ext>
              </a:extLst>
            </p:cNvPr>
            <p:cNvGrpSpPr/>
            <p:nvPr/>
          </p:nvGrpSpPr>
          <p:grpSpPr>
            <a:xfrm>
              <a:off x="8118303" y="5535634"/>
              <a:ext cx="2227278" cy="228540"/>
              <a:chOff x="3773396" y="2807274"/>
              <a:chExt cx="2227278" cy="228540"/>
            </a:xfrm>
          </p:grpSpPr>
          <p:sp>
            <p:nvSpPr>
              <p:cNvPr id="313" name="文字方塊 312">
                <a:extLst>
                  <a:ext uri="{FF2B5EF4-FFF2-40B4-BE49-F238E27FC236}">
                    <a16:creationId xmlns:a16="http://schemas.microsoft.com/office/drawing/2014/main" id="{748A6D10-C66C-468E-9874-5F394ADB0C8C}"/>
                  </a:ext>
                </a:extLst>
              </p:cNvPr>
              <p:cNvSpPr txBox="1"/>
              <p:nvPr/>
            </p:nvSpPr>
            <p:spPr>
              <a:xfrm>
                <a:off x="3773396" y="280727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6,000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14" name="文字方塊 313">
                <a:extLst>
                  <a:ext uri="{FF2B5EF4-FFF2-40B4-BE49-F238E27FC236}">
                    <a16:creationId xmlns:a16="http://schemas.microsoft.com/office/drawing/2014/main" id="{48689F9F-441E-4905-BD50-0C16DF833F03}"/>
                  </a:ext>
                </a:extLst>
              </p:cNvPr>
              <p:cNvSpPr txBox="1"/>
              <p:nvPr/>
            </p:nvSpPr>
            <p:spPr>
              <a:xfrm>
                <a:off x="4234616" y="282037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15" name="文字方塊 314">
                <a:extLst>
                  <a:ext uri="{FF2B5EF4-FFF2-40B4-BE49-F238E27FC236}">
                    <a16:creationId xmlns:a16="http://schemas.microsoft.com/office/drawing/2014/main" id="{634DF303-FFD2-41A8-80CF-FD3163B9429D}"/>
                  </a:ext>
                </a:extLst>
              </p:cNvPr>
              <p:cNvSpPr txBox="1"/>
              <p:nvPr/>
            </p:nvSpPr>
            <p:spPr>
              <a:xfrm>
                <a:off x="4642224" y="281392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19,000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16" name="文字方塊 315">
                <a:extLst>
                  <a:ext uri="{FF2B5EF4-FFF2-40B4-BE49-F238E27FC236}">
                    <a16:creationId xmlns:a16="http://schemas.microsoft.com/office/drawing/2014/main" id="{94095F18-C085-40E6-B6B9-98CEBB4DFE23}"/>
                  </a:ext>
                </a:extLst>
              </p:cNvPr>
              <p:cNvSpPr txBox="1"/>
              <p:nvPr/>
            </p:nvSpPr>
            <p:spPr>
              <a:xfrm>
                <a:off x="5080288" y="2807848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45,000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17" name="文字方塊 316">
                <a:extLst>
                  <a:ext uri="{FF2B5EF4-FFF2-40B4-BE49-F238E27FC236}">
                    <a16:creationId xmlns:a16="http://schemas.microsoft.com/office/drawing/2014/main" id="{02FE0AB1-7571-4919-96CE-B9C600BF0637}"/>
                  </a:ext>
                </a:extLst>
              </p:cNvPr>
              <p:cNvSpPr txBox="1"/>
              <p:nvPr/>
            </p:nvSpPr>
            <p:spPr>
              <a:xfrm>
                <a:off x="5674861" y="2814772"/>
                <a:ext cx="32581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318" name="群組 317">
              <a:extLst>
                <a:ext uri="{FF2B5EF4-FFF2-40B4-BE49-F238E27FC236}">
                  <a16:creationId xmlns:a16="http://schemas.microsoft.com/office/drawing/2014/main" id="{A1B21D96-989D-4BDC-94B3-3BA71134DA64}"/>
                </a:ext>
              </a:extLst>
            </p:cNvPr>
            <p:cNvGrpSpPr/>
            <p:nvPr/>
          </p:nvGrpSpPr>
          <p:grpSpPr>
            <a:xfrm>
              <a:off x="8104692" y="5733144"/>
              <a:ext cx="2241967" cy="229238"/>
              <a:chOff x="3760778" y="2794054"/>
              <a:chExt cx="2241967" cy="229238"/>
            </a:xfrm>
          </p:grpSpPr>
          <p:sp>
            <p:nvSpPr>
              <p:cNvPr id="319" name="文字方塊 318">
                <a:extLst>
                  <a:ext uri="{FF2B5EF4-FFF2-40B4-BE49-F238E27FC236}">
                    <a16:creationId xmlns:a16="http://schemas.microsoft.com/office/drawing/2014/main" id="{41371EA0-4425-4E2B-9E72-3BC3364D9936}"/>
                  </a:ext>
                </a:extLst>
              </p:cNvPr>
              <p:cNvSpPr txBox="1"/>
              <p:nvPr/>
            </p:nvSpPr>
            <p:spPr>
              <a:xfrm>
                <a:off x="3760778" y="280727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4,000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20" name="文字方塊 319">
                <a:extLst>
                  <a:ext uri="{FF2B5EF4-FFF2-40B4-BE49-F238E27FC236}">
                    <a16:creationId xmlns:a16="http://schemas.microsoft.com/office/drawing/2014/main" id="{C5AA1FB7-A065-48DF-BA42-5C9BE6D58AA1}"/>
                  </a:ext>
                </a:extLst>
              </p:cNvPr>
              <p:cNvSpPr txBox="1"/>
              <p:nvPr/>
            </p:nvSpPr>
            <p:spPr>
              <a:xfrm>
                <a:off x="4402178" y="2794310"/>
                <a:ext cx="3531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21" name="文字方塊 320">
                <a:extLst>
                  <a:ext uri="{FF2B5EF4-FFF2-40B4-BE49-F238E27FC236}">
                    <a16:creationId xmlns:a16="http://schemas.microsoft.com/office/drawing/2014/main" id="{44D669CE-29BB-4BEA-B2C2-9733D370DD2D}"/>
                  </a:ext>
                </a:extLst>
              </p:cNvPr>
              <p:cNvSpPr txBox="1"/>
              <p:nvPr/>
            </p:nvSpPr>
            <p:spPr>
              <a:xfrm>
                <a:off x="4662371" y="279405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22" name="文字方塊 321">
                <a:extLst>
                  <a:ext uri="{FF2B5EF4-FFF2-40B4-BE49-F238E27FC236}">
                    <a16:creationId xmlns:a16="http://schemas.microsoft.com/office/drawing/2014/main" id="{590BB479-C2A0-4DB3-87AB-2141AA61A904}"/>
                  </a:ext>
                </a:extLst>
              </p:cNvPr>
              <p:cNvSpPr txBox="1"/>
              <p:nvPr/>
            </p:nvSpPr>
            <p:spPr>
              <a:xfrm>
                <a:off x="5080288" y="2807848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11,000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23" name="文字方塊 322">
                <a:extLst>
                  <a:ext uri="{FF2B5EF4-FFF2-40B4-BE49-F238E27FC236}">
                    <a16:creationId xmlns:a16="http://schemas.microsoft.com/office/drawing/2014/main" id="{9F868EF4-F1E8-4E78-980B-5E2412B8F16B}"/>
                  </a:ext>
                </a:extLst>
              </p:cNvPr>
              <p:cNvSpPr txBox="1"/>
              <p:nvPr/>
            </p:nvSpPr>
            <p:spPr>
              <a:xfrm>
                <a:off x="5482045" y="279438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22,000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324" name="群組 323">
              <a:extLst>
                <a:ext uri="{FF2B5EF4-FFF2-40B4-BE49-F238E27FC236}">
                  <a16:creationId xmlns:a16="http://schemas.microsoft.com/office/drawing/2014/main" id="{52E15C5A-081E-4E18-9D5D-419A7744BE11}"/>
                </a:ext>
              </a:extLst>
            </p:cNvPr>
            <p:cNvGrpSpPr/>
            <p:nvPr/>
          </p:nvGrpSpPr>
          <p:grpSpPr>
            <a:xfrm>
              <a:off x="8131003" y="5961595"/>
              <a:ext cx="2225028" cy="229174"/>
              <a:chOff x="3773396" y="2788164"/>
              <a:chExt cx="2225028" cy="229174"/>
            </a:xfrm>
          </p:grpSpPr>
          <p:sp>
            <p:nvSpPr>
              <p:cNvPr id="325" name="文字方塊 324">
                <a:extLst>
                  <a:ext uri="{FF2B5EF4-FFF2-40B4-BE49-F238E27FC236}">
                    <a16:creationId xmlns:a16="http://schemas.microsoft.com/office/drawing/2014/main" id="{C29A5F06-19E9-4423-A95D-310B9E427A90}"/>
                  </a:ext>
                </a:extLst>
              </p:cNvPr>
              <p:cNvSpPr txBox="1"/>
              <p:nvPr/>
            </p:nvSpPr>
            <p:spPr>
              <a:xfrm>
                <a:off x="3773396" y="2794396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33,000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26" name="文字方塊 325">
                <a:extLst>
                  <a:ext uri="{FF2B5EF4-FFF2-40B4-BE49-F238E27FC236}">
                    <a16:creationId xmlns:a16="http://schemas.microsoft.com/office/drawing/2014/main" id="{3A67C751-EF62-4EF3-9B72-1BD3A41F6499}"/>
                  </a:ext>
                </a:extLst>
              </p:cNvPr>
              <p:cNvSpPr txBox="1"/>
              <p:nvPr/>
            </p:nvSpPr>
            <p:spPr>
              <a:xfrm>
                <a:off x="4222486" y="2794396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12,000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27" name="文字方塊 326">
                <a:extLst>
                  <a:ext uri="{FF2B5EF4-FFF2-40B4-BE49-F238E27FC236}">
                    <a16:creationId xmlns:a16="http://schemas.microsoft.com/office/drawing/2014/main" id="{FA3B5D34-D2D3-4A6A-A905-4D51E5F8E410}"/>
                  </a:ext>
                </a:extLst>
              </p:cNvPr>
              <p:cNvSpPr txBox="1"/>
              <p:nvPr/>
            </p:nvSpPr>
            <p:spPr>
              <a:xfrm>
                <a:off x="4638135" y="278816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23,000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28" name="文字方塊 327">
                <a:extLst>
                  <a:ext uri="{FF2B5EF4-FFF2-40B4-BE49-F238E27FC236}">
                    <a16:creationId xmlns:a16="http://schemas.microsoft.com/office/drawing/2014/main" id="{8BE89350-7A5F-47C8-A059-044438FF0373}"/>
                  </a:ext>
                </a:extLst>
              </p:cNvPr>
              <p:cNvSpPr txBox="1"/>
              <p:nvPr/>
            </p:nvSpPr>
            <p:spPr>
              <a:xfrm>
                <a:off x="5067588" y="279497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55,000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29" name="文字方塊 328">
                <a:extLst>
                  <a:ext uri="{FF2B5EF4-FFF2-40B4-BE49-F238E27FC236}">
                    <a16:creationId xmlns:a16="http://schemas.microsoft.com/office/drawing/2014/main" id="{679CD6C8-30E8-4DB6-BD4B-4DEDD3E49595}"/>
                  </a:ext>
                </a:extLst>
              </p:cNvPr>
              <p:cNvSpPr txBox="1"/>
              <p:nvPr/>
            </p:nvSpPr>
            <p:spPr>
              <a:xfrm>
                <a:off x="5477724" y="280189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28,000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330" name="箭號: 向右 329">
              <a:extLst>
                <a:ext uri="{FF2B5EF4-FFF2-40B4-BE49-F238E27FC236}">
                  <a16:creationId xmlns:a16="http://schemas.microsoft.com/office/drawing/2014/main" id="{755CB620-5BB4-4260-9CB1-3438DF59C627}"/>
                </a:ext>
              </a:extLst>
            </p:cNvPr>
            <p:cNvSpPr/>
            <p:nvPr/>
          </p:nvSpPr>
          <p:spPr>
            <a:xfrm rot="5400000">
              <a:off x="8585185" y="4460774"/>
              <a:ext cx="492689" cy="256275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331" name="群組 330">
              <a:extLst>
                <a:ext uri="{FF2B5EF4-FFF2-40B4-BE49-F238E27FC236}">
                  <a16:creationId xmlns:a16="http://schemas.microsoft.com/office/drawing/2014/main" id="{D9EFF5D2-C8D8-4348-986C-923B44044BEA}"/>
                </a:ext>
              </a:extLst>
            </p:cNvPr>
            <p:cNvGrpSpPr/>
            <p:nvPr/>
          </p:nvGrpSpPr>
          <p:grpSpPr>
            <a:xfrm>
              <a:off x="10336583" y="5353229"/>
              <a:ext cx="528323" cy="831556"/>
              <a:chOff x="7345428" y="3480096"/>
              <a:chExt cx="528323" cy="831556"/>
            </a:xfrm>
          </p:grpSpPr>
          <p:sp>
            <p:nvSpPr>
              <p:cNvPr id="332" name="文字方塊 331">
                <a:extLst>
                  <a:ext uri="{FF2B5EF4-FFF2-40B4-BE49-F238E27FC236}">
                    <a16:creationId xmlns:a16="http://schemas.microsoft.com/office/drawing/2014/main" id="{A4296824-CB9D-4976-9CDD-90E2B6216D44}"/>
                  </a:ext>
                </a:extLst>
              </p:cNvPr>
              <p:cNvSpPr txBox="1"/>
              <p:nvPr/>
            </p:nvSpPr>
            <p:spPr>
              <a:xfrm>
                <a:off x="7353051" y="3480096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800" dirty="0">
                    <a:solidFill>
                      <a:srgbClr val="FF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申請率</a:t>
                </a:r>
              </a:p>
            </p:txBody>
          </p:sp>
          <p:sp>
            <p:nvSpPr>
              <p:cNvPr id="333" name="文字方塊 332">
                <a:extLst>
                  <a:ext uri="{FF2B5EF4-FFF2-40B4-BE49-F238E27FC236}">
                    <a16:creationId xmlns:a16="http://schemas.microsoft.com/office/drawing/2014/main" id="{5716B67C-39C6-42B8-8A95-5E6D32F664AD}"/>
                  </a:ext>
                </a:extLst>
              </p:cNvPr>
              <p:cNvSpPr txBox="1"/>
              <p:nvPr/>
            </p:nvSpPr>
            <p:spPr>
              <a:xfrm>
                <a:off x="7345428" y="3672391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FF000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17%</a:t>
                </a:r>
                <a:endParaRPr lang="zh-TW" altLang="en-US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35" name="文字方塊 334">
                <a:extLst>
                  <a:ext uri="{FF2B5EF4-FFF2-40B4-BE49-F238E27FC236}">
                    <a16:creationId xmlns:a16="http://schemas.microsoft.com/office/drawing/2014/main" id="{4A595D48-0D8B-4968-A302-A8FEEA140CE6}"/>
                  </a:ext>
                </a:extLst>
              </p:cNvPr>
              <p:cNvSpPr txBox="1"/>
              <p:nvPr/>
            </p:nvSpPr>
            <p:spPr>
              <a:xfrm>
                <a:off x="7349183" y="385878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FF000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10%</a:t>
                </a:r>
                <a:endParaRPr lang="zh-TW" altLang="en-US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37" name="文字方塊 336">
                <a:extLst>
                  <a:ext uri="{FF2B5EF4-FFF2-40B4-BE49-F238E27FC236}">
                    <a16:creationId xmlns:a16="http://schemas.microsoft.com/office/drawing/2014/main" id="{58D56191-5839-4425-94CB-60BBFF2E939B}"/>
                  </a:ext>
                </a:extLst>
              </p:cNvPr>
              <p:cNvSpPr txBox="1"/>
              <p:nvPr/>
            </p:nvSpPr>
            <p:spPr>
              <a:xfrm>
                <a:off x="7345428" y="4096208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rgbClr val="FF0000"/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7%</a:t>
                </a:r>
                <a:endParaRPr lang="zh-TW" altLang="en-US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329045E7-2048-4443-ABCD-74D16A15F537}"/>
              </a:ext>
            </a:extLst>
          </p:cNvPr>
          <p:cNvGrpSpPr/>
          <p:nvPr/>
        </p:nvGrpSpPr>
        <p:grpSpPr>
          <a:xfrm>
            <a:off x="1281875" y="4675024"/>
            <a:ext cx="5714186" cy="1719332"/>
            <a:chOff x="1281875" y="4546241"/>
            <a:chExt cx="5714186" cy="1719332"/>
          </a:xfrm>
        </p:grpSpPr>
        <p:sp>
          <p:nvSpPr>
            <p:cNvPr id="338" name="箭號: 向右 337">
              <a:extLst>
                <a:ext uri="{FF2B5EF4-FFF2-40B4-BE49-F238E27FC236}">
                  <a16:creationId xmlns:a16="http://schemas.microsoft.com/office/drawing/2014/main" id="{DC14B582-CF42-4ED6-9D3A-38633A95A2C3}"/>
                </a:ext>
              </a:extLst>
            </p:cNvPr>
            <p:cNvSpPr/>
            <p:nvPr/>
          </p:nvSpPr>
          <p:spPr>
            <a:xfrm rot="10800000">
              <a:off x="6503372" y="5648865"/>
              <a:ext cx="492689" cy="256275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9" name="文字方塊 338">
              <a:extLst>
                <a:ext uri="{FF2B5EF4-FFF2-40B4-BE49-F238E27FC236}">
                  <a16:creationId xmlns:a16="http://schemas.microsoft.com/office/drawing/2014/main" id="{014514F6-A494-4F65-9879-FF5843BD5C45}"/>
                </a:ext>
              </a:extLst>
            </p:cNvPr>
            <p:cNvSpPr txBox="1"/>
            <p:nvPr/>
          </p:nvSpPr>
          <p:spPr>
            <a:xfrm>
              <a:off x="2575004" y="5540251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1-4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0" name="矩形 339">
              <a:extLst>
                <a:ext uri="{FF2B5EF4-FFF2-40B4-BE49-F238E27FC236}">
                  <a16:creationId xmlns:a16="http://schemas.microsoft.com/office/drawing/2014/main" id="{B2E81974-CFED-4F32-BFB5-CD7A4C9CB308}"/>
                </a:ext>
              </a:extLst>
            </p:cNvPr>
            <p:cNvSpPr/>
            <p:nvPr/>
          </p:nvSpPr>
          <p:spPr>
            <a:xfrm>
              <a:off x="2560406" y="5196714"/>
              <a:ext cx="3809682" cy="1068859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2" name="文字方塊 341">
              <a:extLst>
                <a:ext uri="{FF2B5EF4-FFF2-40B4-BE49-F238E27FC236}">
                  <a16:creationId xmlns:a16="http://schemas.microsoft.com/office/drawing/2014/main" id="{14D5CBAA-C209-439B-96AF-C025B0AEE1A0}"/>
                </a:ext>
              </a:extLst>
            </p:cNvPr>
            <p:cNvSpPr txBox="1"/>
            <p:nvPr/>
          </p:nvSpPr>
          <p:spPr>
            <a:xfrm>
              <a:off x="2575004" y="5751374"/>
              <a:ext cx="108312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1-1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+</a:t>
              </a:r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3" name="矩形 342">
              <a:extLst>
                <a:ext uri="{FF2B5EF4-FFF2-40B4-BE49-F238E27FC236}">
                  <a16:creationId xmlns:a16="http://schemas.microsoft.com/office/drawing/2014/main" id="{CAD74E32-5B5D-4568-96D6-9C6D2C835AE4}"/>
                </a:ext>
              </a:extLst>
            </p:cNvPr>
            <p:cNvSpPr/>
            <p:nvPr/>
          </p:nvSpPr>
          <p:spPr>
            <a:xfrm>
              <a:off x="3978742" y="5027809"/>
              <a:ext cx="1041059" cy="2948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marL="0" marR="0" indent="0" algn="ctr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en-US" altLang="zh-TW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1</a:t>
              </a: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世代</a:t>
              </a:r>
            </a:p>
          </p:txBody>
        </p:sp>
        <p:sp>
          <p:nvSpPr>
            <p:cNvPr id="344" name="文字方塊 343">
              <a:extLst>
                <a:ext uri="{FF2B5EF4-FFF2-40B4-BE49-F238E27FC236}">
                  <a16:creationId xmlns:a16="http://schemas.microsoft.com/office/drawing/2014/main" id="{E098D4A5-2D82-427A-9BFE-43B3285F9D1C}"/>
                </a:ext>
              </a:extLst>
            </p:cNvPr>
            <p:cNvSpPr txBox="1"/>
            <p:nvPr/>
          </p:nvSpPr>
          <p:spPr>
            <a:xfrm>
              <a:off x="4819479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直播</a:t>
              </a:r>
            </a:p>
          </p:txBody>
        </p:sp>
        <p:sp>
          <p:nvSpPr>
            <p:cNvPr id="345" name="文字方塊 344">
              <a:extLst>
                <a:ext uri="{FF2B5EF4-FFF2-40B4-BE49-F238E27FC236}">
                  <a16:creationId xmlns:a16="http://schemas.microsoft.com/office/drawing/2014/main" id="{A4841A31-8B1F-4E83-A5E0-9CF123DC8F8E}"/>
                </a:ext>
              </a:extLst>
            </p:cNvPr>
            <p:cNvSpPr txBox="1"/>
            <p:nvPr/>
          </p:nvSpPr>
          <p:spPr>
            <a:xfrm>
              <a:off x="5240490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醫院</a:t>
              </a:r>
            </a:p>
          </p:txBody>
        </p:sp>
        <p:sp>
          <p:nvSpPr>
            <p:cNvPr id="346" name="文字方塊 345">
              <a:extLst>
                <a:ext uri="{FF2B5EF4-FFF2-40B4-BE49-F238E27FC236}">
                  <a16:creationId xmlns:a16="http://schemas.microsoft.com/office/drawing/2014/main" id="{9188F06C-7286-4434-AAEF-CD0F888DCA0F}"/>
                </a:ext>
              </a:extLst>
            </p:cNvPr>
            <p:cNvSpPr txBox="1"/>
            <p:nvPr/>
          </p:nvSpPr>
          <p:spPr>
            <a:xfrm>
              <a:off x="3527628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餐廳</a:t>
              </a:r>
            </a:p>
          </p:txBody>
        </p:sp>
        <p:sp>
          <p:nvSpPr>
            <p:cNvPr id="347" name="文字方塊 346">
              <a:extLst>
                <a:ext uri="{FF2B5EF4-FFF2-40B4-BE49-F238E27FC236}">
                  <a16:creationId xmlns:a16="http://schemas.microsoft.com/office/drawing/2014/main" id="{034E23B3-40A2-4627-9852-66D4E2ACAE65}"/>
                </a:ext>
              </a:extLst>
            </p:cNvPr>
            <p:cNvSpPr txBox="1"/>
            <p:nvPr/>
          </p:nvSpPr>
          <p:spPr>
            <a:xfrm>
              <a:off x="4390854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電商</a:t>
              </a:r>
            </a:p>
          </p:txBody>
        </p:sp>
        <p:sp>
          <p:nvSpPr>
            <p:cNvPr id="348" name="文字方塊 347">
              <a:extLst>
                <a:ext uri="{FF2B5EF4-FFF2-40B4-BE49-F238E27FC236}">
                  <a16:creationId xmlns:a16="http://schemas.microsoft.com/office/drawing/2014/main" id="{DC50C226-595B-4597-BDF6-FEBDF2FF2C85}"/>
                </a:ext>
              </a:extLst>
            </p:cNvPr>
            <p:cNvSpPr txBox="1"/>
            <p:nvPr/>
          </p:nvSpPr>
          <p:spPr>
            <a:xfrm>
              <a:off x="3975303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交通</a:t>
              </a:r>
            </a:p>
          </p:txBody>
        </p:sp>
        <p:grpSp>
          <p:nvGrpSpPr>
            <p:cNvPr id="349" name="群組 348">
              <a:extLst>
                <a:ext uri="{FF2B5EF4-FFF2-40B4-BE49-F238E27FC236}">
                  <a16:creationId xmlns:a16="http://schemas.microsoft.com/office/drawing/2014/main" id="{ADF6F7FD-CC08-4A58-8FF7-C5F15CD21215}"/>
                </a:ext>
              </a:extLst>
            </p:cNvPr>
            <p:cNvGrpSpPr/>
            <p:nvPr/>
          </p:nvGrpSpPr>
          <p:grpSpPr>
            <a:xfrm>
              <a:off x="3522026" y="5535634"/>
              <a:ext cx="2240157" cy="228540"/>
              <a:chOff x="3773396" y="2807274"/>
              <a:chExt cx="2240157" cy="228540"/>
            </a:xfrm>
          </p:grpSpPr>
          <p:sp>
            <p:nvSpPr>
              <p:cNvPr id="350" name="文字方塊 349">
                <a:extLst>
                  <a:ext uri="{FF2B5EF4-FFF2-40B4-BE49-F238E27FC236}">
                    <a16:creationId xmlns:a16="http://schemas.microsoft.com/office/drawing/2014/main" id="{14BC968B-03B2-4405-BA96-E1FAAB42596C}"/>
                  </a:ext>
                </a:extLst>
              </p:cNvPr>
              <p:cNvSpPr txBox="1"/>
              <p:nvPr/>
            </p:nvSpPr>
            <p:spPr>
              <a:xfrm>
                <a:off x="3773396" y="280727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6,000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51" name="文字方塊 350">
                <a:extLst>
                  <a:ext uri="{FF2B5EF4-FFF2-40B4-BE49-F238E27FC236}">
                    <a16:creationId xmlns:a16="http://schemas.microsoft.com/office/drawing/2014/main" id="{3BAB3529-CFD4-4FCA-BE2B-5BBA409FA1E2}"/>
                  </a:ext>
                </a:extLst>
              </p:cNvPr>
              <p:cNvSpPr txBox="1"/>
              <p:nvPr/>
            </p:nvSpPr>
            <p:spPr>
              <a:xfrm>
                <a:off x="4234616" y="282037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52" name="文字方塊 351">
                <a:extLst>
                  <a:ext uri="{FF2B5EF4-FFF2-40B4-BE49-F238E27FC236}">
                    <a16:creationId xmlns:a16="http://schemas.microsoft.com/office/drawing/2014/main" id="{D3E9125E-07BD-44A1-A9A2-5C668498AEFD}"/>
                  </a:ext>
                </a:extLst>
              </p:cNvPr>
              <p:cNvSpPr txBox="1"/>
              <p:nvPr/>
            </p:nvSpPr>
            <p:spPr>
              <a:xfrm>
                <a:off x="4642224" y="2813920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19,000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53" name="文字方塊 352">
                <a:extLst>
                  <a:ext uri="{FF2B5EF4-FFF2-40B4-BE49-F238E27FC236}">
                    <a16:creationId xmlns:a16="http://schemas.microsoft.com/office/drawing/2014/main" id="{975EA7BC-47A0-441D-9949-F094F5FD4722}"/>
                  </a:ext>
                </a:extLst>
              </p:cNvPr>
              <p:cNvSpPr txBox="1"/>
              <p:nvPr/>
            </p:nvSpPr>
            <p:spPr>
              <a:xfrm>
                <a:off x="5080288" y="2807848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45,000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54" name="文字方塊 353">
                <a:extLst>
                  <a:ext uri="{FF2B5EF4-FFF2-40B4-BE49-F238E27FC236}">
                    <a16:creationId xmlns:a16="http://schemas.microsoft.com/office/drawing/2014/main" id="{0DA086E6-15F2-4919-9B05-C67D17ECE3A9}"/>
                  </a:ext>
                </a:extLst>
              </p:cNvPr>
              <p:cNvSpPr txBox="1"/>
              <p:nvPr/>
            </p:nvSpPr>
            <p:spPr>
              <a:xfrm>
                <a:off x="5670311" y="2814772"/>
                <a:ext cx="343242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355" name="群組 354">
              <a:extLst>
                <a:ext uri="{FF2B5EF4-FFF2-40B4-BE49-F238E27FC236}">
                  <a16:creationId xmlns:a16="http://schemas.microsoft.com/office/drawing/2014/main" id="{6691347A-7EA3-42E0-9F89-F930639257FE}"/>
                </a:ext>
              </a:extLst>
            </p:cNvPr>
            <p:cNvGrpSpPr/>
            <p:nvPr/>
          </p:nvGrpSpPr>
          <p:grpSpPr>
            <a:xfrm>
              <a:off x="3508415" y="5733144"/>
              <a:ext cx="2241967" cy="229238"/>
              <a:chOff x="3760778" y="2794054"/>
              <a:chExt cx="2241967" cy="229238"/>
            </a:xfrm>
          </p:grpSpPr>
          <p:sp>
            <p:nvSpPr>
              <p:cNvPr id="356" name="文字方塊 355">
                <a:extLst>
                  <a:ext uri="{FF2B5EF4-FFF2-40B4-BE49-F238E27FC236}">
                    <a16:creationId xmlns:a16="http://schemas.microsoft.com/office/drawing/2014/main" id="{8E85B8ED-E498-485D-8D50-13AC5A73E567}"/>
                  </a:ext>
                </a:extLst>
              </p:cNvPr>
              <p:cNvSpPr txBox="1"/>
              <p:nvPr/>
            </p:nvSpPr>
            <p:spPr>
              <a:xfrm>
                <a:off x="3760778" y="280727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4,000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57" name="文字方塊 356">
                <a:extLst>
                  <a:ext uri="{FF2B5EF4-FFF2-40B4-BE49-F238E27FC236}">
                    <a16:creationId xmlns:a16="http://schemas.microsoft.com/office/drawing/2014/main" id="{66E6FF24-23D7-4DBE-BAB7-8565BC037630}"/>
                  </a:ext>
                </a:extLst>
              </p:cNvPr>
              <p:cNvSpPr txBox="1"/>
              <p:nvPr/>
            </p:nvSpPr>
            <p:spPr>
              <a:xfrm>
                <a:off x="4402178" y="2794310"/>
                <a:ext cx="3531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58" name="文字方塊 357">
                <a:extLst>
                  <a:ext uri="{FF2B5EF4-FFF2-40B4-BE49-F238E27FC236}">
                    <a16:creationId xmlns:a16="http://schemas.microsoft.com/office/drawing/2014/main" id="{9CF85B08-1311-4E83-8BC3-B1EAF390A54C}"/>
                  </a:ext>
                </a:extLst>
              </p:cNvPr>
              <p:cNvSpPr txBox="1"/>
              <p:nvPr/>
            </p:nvSpPr>
            <p:spPr>
              <a:xfrm>
                <a:off x="4662371" y="279405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59" name="文字方塊 358">
                <a:extLst>
                  <a:ext uri="{FF2B5EF4-FFF2-40B4-BE49-F238E27FC236}">
                    <a16:creationId xmlns:a16="http://schemas.microsoft.com/office/drawing/2014/main" id="{B9C51EC2-FD53-4731-A818-0862F8E29CC0}"/>
                  </a:ext>
                </a:extLst>
              </p:cNvPr>
              <p:cNvSpPr txBox="1"/>
              <p:nvPr/>
            </p:nvSpPr>
            <p:spPr>
              <a:xfrm>
                <a:off x="5080288" y="2807848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11,000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60" name="文字方塊 359">
                <a:extLst>
                  <a:ext uri="{FF2B5EF4-FFF2-40B4-BE49-F238E27FC236}">
                    <a16:creationId xmlns:a16="http://schemas.microsoft.com/office/drawing/2014/main" id="{D34ED05B-67EB-4F62-80DD-6BD78D5CFD7D}"/>
                  </a:ext>
                </a:extLst>
              </p:cNvPr>
              <p:cNvSpPr txBox="1"/>
              <p:nvPr/>
            </p:nvSpPr>
            <p:spPr>
              <a:xfrm>
                <a:off x="5482045" y="279438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22,000</a:t>
                </a:r>
                <a:endParaRPr lang="zh-TW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368" name="文字方塊 367">
              <a:extLst>
                <a:ext uri="{FF2B5EF4-FFF2-40B4-BE49-F238E27FC236}">
                  <a16:creationId xmlns:a16="http://schemas.microsoft.com/office/drawing/2014/main" id="{55B8F4AE-68A2-4260-9344-674DC04017F3}"/>
                </a:ext>
              </a:extLst>
            </p:cNvPr>
            <p:cNvSpPr txBox="1"/>
            <p:nvPr/>
          </p:nvSpPr>
          <p:spPr>
            <a:xfrm>
              <a:off x="5747929" y="5353229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申請率</a:t>
              </a:r>
            </a:p>
          </p:txBody>
        </p:sp>
        <p:sp>
          <p:nvSpPr>
            <p:cNvPr id="369" name="文字方塊 368">
              <a:extLst>
                <a:ext uri="{FF2B5EF4-FFF2-40B4-BE49-F238E27FC236}">
                  <a16:creationId xmlns:a16="http://schemas.microsoft.com/office/drawing/2014/main" id="{4F9E3E0F-A917-480E-86F6-2796CA704F75}"/>
                </a:ext>
              </a:extLst>
            </p:cNvPr>
            <p:cNvSpPr txBox="1"/>
            <p:nvPr/>
          </p:nvSpPr>
          <p:spPr>
            <a:xfrm>
              <a:off x="5740306" y="5545524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17%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370" name="文字方塊 369">
              <a:extLst>
                <a:ext uri="{FF2B5EF4-FFF2-40B4-BE49-F238E27FC236}">
                  <a16:creationId xmlns:a16="http://schemas.microsoft.com/office/drawing/2014/main" id="{7DD76B0D-F9E3-4374-A970-E1742187C722}"/>
                </a:ext>
              </a:extLst>
            </p:cNvPr>
            <p:cNvSpPr txBox="1"/>
            <p:nvPr/>
          </p:nvSpPr>
          <p:spPr>
            <a:xfrm>
              <a:off x="5744061" y="5731917"/>
              <a:ext cx="5207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10%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388" name="文字方塊 387">
              <a:extLst>
                <a:ext uri="{FF2B5EF4-FFF2-40B4-BE49-F238E27FC236}">
                  <a16:creationId xmlns:a16="http://schemas.microsoft.com/office/drawing/2014/main" id="{119F9BE9-099E-45CF-90F9-2AFB02BD055C}"/>
                </a:ext>
              </a:extLst>
            </p:cNvPr>
            <p:cNvSpPr txBox="1"/>
            <p:nvPr/>
          </p:nvSpPr>
          <p:spPr>
            <a:xfrm>
              <a:off x="2569749" y="5967907"/>
              <a:ext cx="5760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組合</a:t>
              </a:r>
              <a:r>
                <a:rPr lang="en-US" altLang="zh-TW" sz="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1-5</a:t>
              </a:r>
              <a:endParaRPr lang="zh-TW" altLang="en-US" sz="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395" name="群組 394">
              <a:extLst>
                <a:ext uri="{FF2B5EF4-FFF2-40B4-BE49-F238E27FC236}">
                  <a16:creationId xmlns:a16="http://schemas.microsoft.com/office/drawing/2014/main" id="{9905945A-2561-4806-9139-433C3BF465A2}"/>
                </a:ext>
              </a:extLst>
            </p:cNvPr>
            <p:cNvGrpSpPr/>
            <p:nvPr/>
          </p:nvGrpSpPr>
          <p:grpSpPr>
            <a:xfrm>
              <a:off x="3493516" y="5940370"/>
              <a:ext cx="2257894" cy="222101"/>
              <a:chOff x="3747957" y="2807274"/>
              <a:chExt cx="2257894" cy="222101"/>
            </a:xfrm>
          </p:grpSpPr>
          <p:sp>
            <p:nvSpPr>
              <p:cNvPr id="396" name="文字方塊 395">
                <a:extLst>
                  <a:ext uri="{FF2B5EF4-FFF2-40B4-BE49-F238E27FC236}">
                    <a16:creationId xmlns:a16="http://schemas.microsoft.com/office/drawing/2014/main" id="{1E47C5E8-D6EB-4A4E-A476-425B04168AD3}"/>
                  </a:ext>
                </a:extLst>
              </p:cNvPr>
              <p:cNvSpPr txBox="1"/>
              <p:nvPr/>
            </p:nvSpPr>
            <p:spPr>
              <a:xfrm>
                <a:off x="3747957" y="2807274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15,000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97" name="文字方塊 396">
                <a:extLst>
                  <a:ext uri="{FF2B5EF4-FFF2-40B4-BE49-F238E27FC236}">
                    <a16:creationId xmlns:a16="http://schemas.microsoft.com/office/drawing/2014/main" id="{83BCD598-68C0-43F3-9FBF-51FF8CB0DDE1}"/>
                  </a:ext>
                </a:extLst>
              </p:cNvPr>
              <p:cNvSpPr txBox="1"/>
              <p:nvPr/>
            </p:nvSpPr>
            <p:spPr>
              <a:xfrm>
                <a:off x="4252892" y="2813931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5,000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98" name="文字方塊 397">
                <a:extLst>
                  <a:ext uri="{FF2B5EF4-FFF2-40B4-BE49-F238E27FC236}">
                    <a16:creationId xmlns:a16="http://schemas.microsoft.com/office/drawing/2014/main" id="{3705AC04-7CD0-4776-8E09-60A9ACC20544}"/>
                  </a:ext>
                </a:extLst>
              </p:cNvPr>
              <p:cNvSpPr txBox="1"/>
              <p:nvPr/>
            </p:nvSpPr>
            <p:spPr>
              <a:xfrm>
                <a:off x="4649418" y="2813931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8,000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99" name="文字方塊 398">
                <a:extLst>
                  <a:ext uri="{FF2B5EF4-FFF2-40B4-BE49-F238E27FC236}">
                    <a16:creationId xmlns:a16="http://schemas.microsoft.com/office/drawing/2014/main" id="{0DD1C17D-09EB-4CBB-B003-28FCF7084D63}"/>
                  </a:ext>
                </a:extLst>
              </p:cNvPr>
              <p:cNvSpPr txBox="1"/>
              <p:nvPr/>
            </p:nvSpPr>
            <p:spPr>
              <a:xfrm>
                <a:off x="5060733" y="2813931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10,000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400" name="文字方塊 399">
                <a:extLst>
                  <a:ext uri="{FF2B5EF4-FFF2-40B4-BE49-F238E27FC236}">
                    <a16:creationId xmlns:a16="http://schemas.microsoft.com/office/drawing/2014/main" id="{C7A93A47-69A3-415F-A69B-E63391A782F3}"/>
                  </a:ext>
                </a:extLst>
              </p:cNvPr>
              <p:cNvSpPr txBox="1"/>
              <p:nvPr/>
            </p:nvSpPr>
            <p:spPr>
              <a:xfrm>
                <a:off x="5485151" y="2807275"/>
                <a:ext cx="520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>
                    <a:latin typeface="Arial Narrow" panose="020B0606020202030204" pitchFamily="34" charset="0"/>
                    <a:ea typeface="微軟正黑體" panose="020B0604030504040204" pitchFamily="34" charset="-120"/>
                  </a:rPr>
                  <a:t>25,000</a:t>
                </a:r>
                <a:endParaRPr lang="zh-TW" altLang="en-US" sz="800" dirty="0">
                  <a:latin typeface="Arial Narrow" panose="020B0606020202030204" pitchFamily="34" charset="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402" name="文字方塊 401">
              <a:extLst>
                <a:ext uri="{FF2B5EF4-FFF2-40B4-BE49-F238E27FC236}">
                  <a16:creationId xmlns:a16="http://schemas.microsoft.com/office/drawing/2014/main" id="{D7FAA3BE-8D8B-43EC-BD7B-EBF6CA378CA9}"/>
                </a:ext>
              </a:extLst>
            </p:cNvPr>
            <p:cNvSpPr txBox="1"/>
            <p:nvPr/>
          </p:nvSpPr>
          <p:spPr>
            <a:xfrm>
              <a:off x="5794918" y="5937538"/>
              <a:ext cx="43103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rgbClr val="FF0000"/>
                  </a:solidFill>
                  <a:latin typeface="Arial Narrow" panose="020B0606020202030204" pitchFamily="34" charset="0"/>
                  <a:ea typeface="微軟正黑體" panose="020B0604030504040204" pitchFamily="34" charset="-120"/>
                </a:rPr>
                <a:t>13%</a:t>
              </a:r>
              <a:endParaRPr lang="zh-TW" altLang="en-US" sz="800" dirty="0">
                <a:solidFill>
                  <a:srgbClr val="FF0000"/>
                </a:solidFill>
                <a:latin typeface="Arial Narrow" panose="020B060602020203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" name="箭號: 上彎 6">
              <a:extLst>
                <a:ext uri="{FF2B5EF4-FFF2-40B4-BE49-F238E27FC236}">
                  <a16:creationId xmlns:a16="http://schemas.microsoft.com/office/drawing/2014/main" id="{93B1D382-A160-44E6-B0B9-15163E84ED4E}"/>
                </a:ext>
              </a:extLst>
            </p:cNvPr>
            <p:cNvSpPr/>
            <p:nvPr/>
          </p:nvSpPr>
          <p:spPr>
            <a:xfrm flipH="1">
              <a:off x="1281875" y="4546241"/>
              <a:ext cx="1053933" cy="1358899"/>
            </a:xfrm>
            <a:prstGeom prst="bentUpArrow">
              <a:avLst>
                <a:gd name="adj1" fmla="val 16710"/>
                <a:gd name="adj2" fmla="val 19840"/>
                <a:gd name="adj3" fmla="val 25573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11741CB7-D088-459B-AA3C-64CFC41D6261}"/>
              </a:ext>
            </a:extLst>
          </p:cNvPr>
          <p:cNvGrpSpPr/>
          <p:nvPr/>
        </p:nvGrpSpPr>
        <p:grpSpPr>
          <a:xfrm>
            <a:off x="312768" y="1077460"/>
            <a:ext cx="3594619" cy="1594156"/>
            <a:chOff x="312768" y="1077460"/>
            <a:chExt cx="3594619" cy="1594156"/>
          </a:xfrm>
        </p:grpSpPr>
        <p:sp>
          <p:nvSpPr>
            <p:cNvPr id="403" name="矩形 402">
              <a:extLst>
                <a:ext uri="{FF2B5EF4-FFF2-40B4-BE49-F238E27FC236}">
                  <a16:creationId xmlns:a16="http://schemas.microsoft.com/office/drawing/2014/main" id="{9FCB9210-F789-4898-A670-7B4090B1C561}"/>
                </a:ext>
              </a:extLst>
            </p:cNvPr>
            <p:cNvSpPr/>
            <p:nvPr/>
          </p:nvSpPr>
          <p:spPr>
            <a:xfrm>
              <a:off x="312768" y="1077460"/>
              <a:ext cx="3055533" cy="8229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indent="0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zh-TW" altLang="en-US" sz="1100" b="1" dirty="0">
                  <a:solidFill>
                    <a:srgbClr val="00B05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優點</a:t>
              </a:r>
              <a:endParaRPr lang="en-US" altLang="zh-TW" sz="11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endParaRPr>
            </a:p>
            <a:p>
              <a:pPr marL="228600" marR="0" indent="-228600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AutoNum type="arabicPeriod"/>
                <a:tabLst/>
                <a:defRPr/>
              </a:pPr>
              <a:r>
                <a:rPr lang="zh-TW" altLang="en-US" sz="1100" b="1" dirty="0">
                  <a:solidFill>
                    <a:srgbClr val="00B05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適合無法用數學呈現的學習任務</a:t>
              </a:r>
              <a:endParaRPr lang="en-US" altLang="zh-TW" sz="11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endParaRPr>
            </a:p>
            <a:p>
              <a:pPr marL="228600" marR="0" indent="-228600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AutoNum type="arabicPeriod"/>
                <a:tabLst/>
                <a:defRPr/>
              </a:pPr>
              <a:r>
                <a:rPr lang="zh-TW" altLang="en-US" sz="1100" b="1" dirty="0">
                  <a:solidFill>
                    <a:srgbClr val="00B05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因為有交叉和突變，能探索更多可能</a:t>
              </a:r>
              <a:endParaRPr lang="en-US" altLang="zh-TW" sz="11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endParaRPr>
            </a:p>
          </p:txBody>
        </p:sp>
        <p:sp>
          <p:nvSpPr>
            <p:cNvPr id="404" name="矩形 403">
              <a:extLst>
                <a:ext uri="{FF2B5EF4-FFF2-40B4-BE49-F238E27FC236}">
                  <a16:creationId xmlns:a16="http://schemas.microsoft.com/office/drawing/2014/main" id="{353C6435-E8AE-47FE-A976-BA167AB4D856}"/>
                </a:ext>
              </a:extLst>
            </p:cNvPr>
            <p:cNvSpPr/>
            <p:nvPr/>
          </p:nvSpPr>
          <p:spPr>
            <a:xfrm>
              <a:off x="855946" y="1848634"/>
              <a:ext cx="3051441" cy="8229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indent="0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zh-TW" altLang="en-US" sz="1100" b="1" dirty="0"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缺點</a:t>
              </a:r>
              <a:endParaRPr lang="en-US" altLang="zh-TW" sz="11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endParaRPr>
            </a:p>
            <a:p>
              <a:pPr marL="228600" marR="0" indent="-228600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AutoNum type="arabicPeriod"/>
                <a:tabLst/>
                <a:defRPr/>
              </a:pPr>
              <a:r>
                <a:rPr lang="zh-TW" altLang="en-US" sz="1100" b="1" dirty="0"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計算成本高</a:t>
              </a:r>
              <a:endParaRPr lang="en-US" altLang="zh-TW" sz="11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endParaRPr>
            </a:p>
            <a:p>
              <a:pPr marL="228600" marR="0" indent="-228600" defTabSz="914377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AutoNum type="arabicPeriod"/>
                <a:tabLst/>
                <a:defRPr/>
              </a:pPr>
              <a:r>
                <a:rPr lang="zh-TW" altLang="en-US" sz="1100" b="1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ahoma" panose="020B0604030504040204" pitchFamily="34" charset="0"/>
                </a:rPr>
                <a:t>不同任務要調整專門的交叉和突變等參數</a:t>
              </a:r>
              <a:endParaRPr lang="zh-TW" altLang="en-US" sz="11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4078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5. 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強化學習更多議題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F2A1B056-8CE9-49D4-A95B-23E6B5866B56}"/>
              </a:ext>
            </a:extLst>
          </p:cNvPr>
          <p:cNvSpPr/>
          <p:nvPr/>
        </p:nvSpPr>
        <p:spPr>
          <a:xfrm>
            <a:off x="1066184" y="1266824"/>
            <a:ext cx="10209270" cy="2686992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734617DB-06A7-4C8D-9B1A-E74BFDA16D09}"/>
              </a:ext>
            </a:extLst>
          </p:cNvPr>
          <p:cNvSpPr/>
          <p:nvPr/>
        </p:nvSpPr>
        <p:spPr>
          <a:xfrm>
            <a:off x="700536" y="1041164"/>
            <a:ext cx="1752890" cy="33541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台灣大學 李弘毅教授</a:t>
            </a:r>
            <a:endParaRPr lang="zh-TW" altLang="en-US" sz="12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26C0E396-D9A9-44B4-8F18-31819655E231}"/>
              </a:ext>
            </a:extLst>
          </p:cNvPr>
          <p:cNvSpPr/>
          <p:nvPr/>
        </p:nvSpPr>
        <p:spPr>
          <a:xfrm>
            <a:off x="2970480" y="1609075"/>
            <a:ext cx="6008303" cy="525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台大學生瘋搶</a:t>
            </a: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1</a:t>
            </a: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堂課 人潮塞爆教室內外多到「以為有明星來」</a:t>
            </a:r>
            <a:endParaRPr lang="en-US" altLang="zh-TW" sz="10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                https://udn.com/news/story/6928/8565809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4B95E85-CC13-47F0-9C23-CFC3FEF75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650" y="1467335"/>
            <a:ext cx="874776" cy="1096735"/>
          </a:xfrm>
          <a:prstGeom prst="rect">
            <a:avLst/>
          </a:prstGeom>
        </p:spPr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8FC5E70A-5A28-4905-ACB8-FCFF389B395E}"/>
              </a:ext>
            </a:extLst>
          </p:cNvPr>
          <p:cNvSpPr/>
          <p:nvPr/>
        </p:nvSpPr>
        <p:spPr>
          <a:xfrm>
            <a:off x="2970480" y="2927880"/>
            <a:ext cx="7371254" cy="525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Machine Learning(Hung-</a:t>
            </a:r>
            <a:r>
              <a:rPr lang="en-US" altLang="zh-TW" sz="1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yi</a:t>
            </a: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Lee, NTU)</a:t>
            </a:r>
          </a:p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                https://youtube.com/playlist?list=PLJV_el3uVTsPy9oCRY30oBPNLCo89yu49&amp;si=Bai0EUTKeyLUkayc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B9B9C47D-E6E6-4CDB-AA95-5835B5EDE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6097" y="2702533"/>
            <a:ext cx="1488785" cy="1180450"/>
          </a:xfrm>
          <a:prstGeom prst="rect">
            <a:avLst/>
          </a:prstGeom>
        </p:spPr>
      </p:pic>
      <p:sp>
        <p:nvSpPr>
          <p:cNvPr id="64" name="矩形 63">
            <a:extLst>
              <a:ext uri="{FF2B5EF4-FFF2-40B4-BE49-F238E27FC236}">
                <a16:creationId xmlns:a16="http://schemas.microsoft.com/office/drawing/2014/main" id="{8831BA9E-AFE6-42CF-A0CE-B1CA9D27131E}"/>
              </a:ext>
            </a:extLst>
          </p:cNvPr>
          <p:cNvSpPr/>
          <p:nvPr/>
        </p:nvSpPr>
        <p:spPr>
          <a:xfrm>
            <a:off x="1115553" y="4321544"/>
            <a:ext cx="10209270" cy="2047059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444306FE-4113-4A42-B3B2-B80FF4A2D23A}"/>
              </a:ext>
            </a:extLst>
          </p:cNvPr>
          <p:cNvSpPr/>
          <p:nvPr/>
        </p:nvSpPr>
        <p:spPr>
          <a:xfrm>
            <a:off x="749905" y="4095884"/>
            <a:ext cx="1752890" cy="33541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Stanford</a:t>
            </a:r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吳恩達教授</a:t>
            </a:r>
            <a:endParaRPr lang="zh-TW" altLang="en-US" sz="12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4F0ED554-D757-4208-9FFE-B22A00A3A9EA}"/>
              </a:ext>
            </a:extLst>
          </p:cNvPr>
          <p:cNvSpPr/>
          <p:nvPr/>
        </p:nvSpPr>
        <p:spPr>
          <a:xfrm>
            <a:off x="3019849" y="4528571"/>
            <a:ext cx="6008303" cy="525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Machine Learning </a:t>
            </a: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專項課程</a:t>
            </a:r>
            <a:endParaRPr lang="en-US" altLang="zh-TW" sz="10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                https://www.coursera.org/specializations/machine-learning-introduction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47" name="圖片 46">
            <a:extLst>
              <a:ext uri="{FF2B5EF4-FFF2-40B4-BE49-F238E27FC236}">
                <a16:creationId xmlns:a16="http://schemas.microsoft.com/office/drawing/2014/main" id="{EF8F19D0-2464-4DE4-899B-497651EA69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096" y="4465367"/>
            <a:ext cx="1566969" cy="702108"/>
          </a:xfrm>
          <a:prstGeom prst="rect">
            <a:avLst/>
          </a:prstGeom>
        </p:spPr>
      </p:pic>
      <p:sp>
        <p:nvSpPr>
          <p:cNvPr id="70" name="矩形 69">
            <a:extLst>
              <a:ext uri="{FF2B5EF4-FFF2-40B4-BE49-F238E27FC236}">
                <a16:creationId xmlns:a16="http://schemas.microsoft.com/office/drawing/2014/main" id="{A1AB0CB7-4676-400A-9991-67A295D4D072}"/>
              </a:ext>
            </a:extLst>
          </p:cNvPr>
          <p:cNvSpPr/>
          <p:nvPr/>
        </p:nvSpPr>
        <p:spPr>
          <a:xfrm>
            <a:off x="3019849" y="5457927"/>
            <a:ext cx="6008303" cy="525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Deep Learning </a:t>
            </a: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專項課程</a:t>
            </a:r>
            <a:endParaRPr lang="en-US" altLang="zh-TW" sz="10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                https://www.coursera.org/specializations/deep-learning#courses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49" name="圖片 48">
            <a:extLst>
              <a:ext uri="{FF2B5EF4-FFF2-40B4-BE49-F238E27FC236}">
                <a16:creationId xmlns:a16="http://schemas.microsoft.com/office/drawing/2014/main" id="{4BA2D111-B9B9-4302-BE1F-1A7A6C0EEA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6096" y="5529145"/>
            <a:ext cx="1574529" cy="45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6892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5. 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強化學習更多議題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F2A1B056-8CE9-49D4-A95B-23E6B5866B56}"/>
              </a:ext>
            </a:extLst>
          </p:cNvPr>
          <p:cNvSpPr/>
          <p:nvPr/>
        </p:nvSpPr>
        <p:spPr>
          <a:xfrm>
            <a:off x="1066184" y="1266823"/>
            <a:ext cx="10209270" cy="4966552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734617DB-06A7-4C8D-9B1A-E74BFDA16D09}"/>
              </a:ext>
            </a:extLst>
          </p:cNvPr>
          <p:cNvSpPr/>
          <p:nvPr/>
        </p:nvSpPr>
        <p:spPr>
          <a:xfrm>
            <a:off x="700536" y="1041164"/>
            <a:ext cx="1752890" cy="33541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indent="0" algn="ctr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機器學習套件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26C0E396-D9A9-44B4-8F18-31819655E231}"/>
              </a:ext>
            </a:extLst>
          </p:cNvPr>
          <p:cNvSpPr/>
          <p:nvPr/>
        </p:nvSpPr>
        <p:spPr>
          <a:xfrm>
            <a:off x="4020105" y="1855735"/>
            <a:ext cx="6008303" cy="525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機器學習百寶箱：</a:t>
            </a: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scikit-learn</a:t>
            </a: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</a:t>
            </a: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Machine Learning in Python</a:t>
            </a:r>
          </a:p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                https://scikit-learn.org/stable/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1026" name="Picture 2" descr="scikit-learn homepage">
            <a:extLst>
              <a:ext uri="{FF2B5EF4-FFF2-40B4-BE49-F238E27FC236}">
                <a16:creationId xmlns:a16="http://schemas.microsoft.com/office/drawing/2014/main" id="{BC0F4280-D641-4120-B5A6-F440E7044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14" y="1970790"/>
            <a:ext cx="953037" cy="34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0A8D01D1-9112-4944-B4B8-E022DF795983}"/>
              </a:ext>
            </a:extLst>
          </p:cNvPr>
          <p:cNvSpPr/>
          <p:nvPr/>
        </p:nvSpPr>
        <p:spPr>
          <a:xfrm>
            <a:off x="4020104" y="2935418"/>
            <a:ext cx="6008303" cy="525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深度學習高層</a:t>
            </a: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API</a:t>
            </a: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：</a:t>
            </a:r>
            <a:r>
              <a:rPr lang="en-US" altLang="zh-TW" sz="1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Keras</a:t>
            </a:r>
            <a:endParaRPr lang="en-US" altLang="zh-TW" sz="10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                https://keras.io/about/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FB6BF57-9F9A-4DBA-8355-281A66E9F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14" y="3051324"/>
            <a:ext cx="1036749" cy="30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1799BF94-872A-4DEB-AEAB-B45A86CB51CC}"/>
              </a:ext>
            </a:extLst>
          </p:cNvPr>
          <p:cNvSpPr/>
          <p:nvPr/>
        </p:nvSpPr>
        <p:spPr>
          <a:xfrm>
            <a:off x="4020107" y="5008653"/>
            <a:ext cx="6008303" cy="525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深度學習框架：</a:t>
            </a:r>
            <a:r>
              <a:rPr lang="en-US" altLang="zh-TW" sz="1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Keras</a:t>
            </a:r>
            <a:endParaRPr lang="en-US" altLang="zh-TW" sz="10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                https://www.tensorflow.org/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6" name="圖形 5">
            <a:extLst>
              <a:ext uri="{FF2B5EF4-FFF2-40B4-BE49-F238E27FC236}">
                <a16:creationId xmlns:a16="http://schemas.microsoft.com/office/drawing/2014/main" id="{BAE202BE-8FA4-40A2-8A33-0B1F7ED2EA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550016" y="5128161"/>
            <a:ext cx="1343562" cy="300657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169E4EDD-F56B-4C74-836E-E4A1D8857FD0}"/>
              </a:ext>
            </a:extLst>
          </p:cNvPr>
          <p:cNvSpPr/>
          <p:nvPr/>
        </p:nvSpPr>
        <p:spPr>
          <a:xfrm>
            <a:off x="4020105" y="3973536"/>
            <a:ext cx="6008303" cy="525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深度學習框架：</a:t>
            </a:r>
            <a:r>
              <a:rPr lang="en-US" altLang="zh-TW" sz="1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PyTorch</a:t>
            </a:r>
            <a:endParaRPr lang="en-US" altLang="zh-TW" sz="10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                https://pytorch.org/</a:t>
            </a:r>
            <a:endParaRPr lang="zh-TW" altLang="en-US" sz="10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ahoma" panose="020B0604030504040204" pitchFamily="34" charset="0"/>
            </a:endParaRPr>
          </a:p>
        </p:txBody>
      </p:sp>
      <p:pic>
        <p:nvPicPr>
          <p:cNvPr id="1038" name="Picture 14" descr="PyTorch: My First Foray into Deep Learning | by Zachary Pollatsek | Medium">
            <a:extLst>
              <a:ext uri="{FF2B5EF4-FFF2-40B4-BE49-F238E27FC236}">
                <a16:creationId xmlns:a16="http://schemas.microsoft.com/office/drawing/2014/main" id="{A19C007C-091D-40DC-B30F-F0382DA01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16" y="3970535"/>
            <a:ext cx="1051441" cy="525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CBA9AE08-761D-42F8-9C47-3484783970A4}"/>
              </a:ext>
            </a:extLst>
          </p:cNvPr>
          <p:cNvCxnSpPr>
            <a:cxnSpLocks/>
          </p:cNvCxnSpPr>
          <p:nvPr/>
        </p:nvCxnSpPr>
        <p:spPr>
          <a:xfrm flipV="1">
            <a:off x="1789041" y="1749258"/>
            <a:ext cx="0" cy="3885249"/>
          </a:xfrm>
          <a:prstGeom prst="straightConnector1">
            <a:avLst/>
          </a:prstGeom>
          <a:ln w="19050">
            <a:gradFill>
              <a:gsLst>
                <a:gs pos="0">
                  <a:srgbClr val="FF0000"/>
                </a:gs>
                <a:gs pos="40000">
                  <a:srgbClr val="FF0000">
                    <a:lumMod val="50000"/>
                    <a:lumOff val="50000"/>
                  </a:srgbClr>
                </a:gs>
                <a:gs pos="68000">
                  <a:srgbClr val="00B050">
                    <a:lumMod val="50000"/>
                    <a:lumOff val="50000"/>
                  </a:srgbClr>
                </a:gs>
                <a:gs pos="100000">
                  <a:srgbClr val="00B050"/>
                </a:gs>
              </a:gsLst>
              <a:lin ang="5400000" scaled="1"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D6D9290D-ED91-4452-80C4-88EC1EA62BF6}"/>
              </a:ext>
            </a:extLst>
          </p:cNvPr>
          <p:cNvSpPr/>
          <p:nvPr/>
        </p:nvSpPr>
        <p:spPr>
          <a:xfrm>
            <a:off x="1644029" y="1449823"/>
            <a:ext cx="328658" cy="294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000" b="1" dirty="0">
                <a:solidFill>
                  <a:srgbClr val="00B05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易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D309B55-27EA-4344-95A1-79ACDDCF70AA}"/>
              </a:ext>
            </a:extLst>
          </p:cNvPr>
          <p:cNvSpPr/>
          <p:nvPr/>
        </p:nvSpPr>
        <p:spPr>
          <a:xfrm>
            <a:off x="1644029" y="5639051"/>
            <a:ext cx="328658" cy="294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1000" b="1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難</a:t>
            </a:r>
          </a:p>
        </p:txBody>
      </p:sp>
    </p:spTree>
    <p:extLst>
      <p:ext uri="{BB962C8B-B14F-4D97-AF65-F5344CB8AC3E}">
        <p14:creationId xmlns:p14="http://schemas.microsoft.com/office/powerpoint/2010/main" val="29714256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/>
          <p:cNvSpPr txBox="1">
            <a:spLocks/>
          </p:cNvSpPr>
          <p:nvPr/>
        </p:nvSpPr>
        <p:spPr bwMode="auto">
          <a:xfrm>
            <a:off x="0" y="2521593"/>
            <a:ext cx="12192000" cy="8358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91437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kumimoji="1" sz="26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600" b="1">
                <a:solidFill>
                  <a:schemeClr val="tx2"/>
                </a:solidFill>
                <a:latin typeface="Calibri" pitchFamily="34" charset="0"/>
                <a:ea typeface="新細明體" pitchFamily="18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600" b="1">
                <a:solidFill>
                  <a:schemeClr val="tx2"/>
                </a:solidFill>
                <a:latin typeface="Calibri" pitchFamily="34" charset="0"/>
                <a:ea typeface="新細明體" pitchFamily="18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600" b="1">
                <a:solidFill>
                  <a:schemeClr val="tx2"/>
                </a:solidFill>
                <a:latin typeface="Calibri" pitchFamily="34" charset="0"/>
                <a:ea typeface="新細明體" pitchFamily="18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600" b="1">
                <a:solidFill>
                  <a:schemeClr val="tx2"/>
                </a:solidFill>
                <a:latin typeface="Calibri" pitchFamily="34" charset="0"/>
                <a:ea typeface="新細明體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2"/>
                </a:solidFill>
                <a:latin typeface="Arial" pitchFamily="34" charset="0"/>
                <a:ea typeface="黑体" pitchFamily="49" charset="-122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2"/>
                </a:solidFill>
                <a:latin typeface="Arial" pitchFamily="34" charset="0"/>
                <a:ea typeface="黑体" pitchFamily="49" charset="-122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2"/>
                </a:solidFill>
                <a:latin typeface="Arial" pitchFamily="34" charset="0"/>
                <a:ea typeface="黑体" pitchFamily="49" charset="-122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2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ctr" defTabSz="292736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微軟正黑體" panose="020B0604030504040204" pitchFamily="34" charset="-120"/>
                <a:cs typeface="+mj-cs"/>
              </a:rPr>
              <a:t>Appendix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795" y="2614474"/>
            <a:ext cx="650114" cy="65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8047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 txBox="1">
            <a:spLocks/>
          </p:cNvSpPr>
          <p:nvPr/>
        </p:nvSpPr>
        <p:spPr>
          <a:xfrm>
            <a:off x="2180493" y="284574"/>
            <a:ext cx="10205471" cy="624242"/>
          </a:xfrm>
        </p:spPr>
        <p:txBody>
          <a:bodyPr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sz="2800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附件：</a:t>
            </a:r>
            <a:r>
              <a:rPr lang="en-US" altLang="zh-TW" sz="2800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XX</a:t>
            </a:r>
            <a:endParaRPr lang="zh-TW" altLang="en-US" sz="2800" dirty="0">
              <a:solidFill>
                <a:srgbClr val="0070C0"/>
              </a:solidFill>
              <a:effectLst>
                <a:glow rad="127000">
                  <a:prstClr val="white"/>
                </a:glo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656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A8D36FF-6214-4C4D-A3BF-823D93503348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38" y="1732441"/>
            <a:ext cx="5073945" cy="465292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B5B08AD-E797-49A7-871B-DC273A5F5B0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052561" y="1732441"/>
            <a:ext cx="5073945" cy="465292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8F8CCAAE-EADC-4494-8342-CE23E21B9BD2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052561" y="1732441"/>
            <a:ext cx="5073945" cy="465292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D545F56E-EA4C-4D04-8ECA-E581187033CA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52561" y="1732441"/>
            <a:ext cx="5073945" cy="4652926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12A57B97-4ACE-45B8-A789-F22D085FF602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052561" y="1732441"/>
            <a:ext cx="5073945" cy="4652926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00C0BA83-71D3-4219-A580-8E43C98472BB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1052561" y="1732441"/>
            <a:ext cx="5073945" cy="4652926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704078F1-2BED-4F52-A7E4-059EC2811AC5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1052561" y="1732441"/>
            <a:ext cx="5073945" cy="4652926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AFC1B118-2363-4444-B7F9-1A7F339D62F8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561" y="1732441"/>
            <a:ext cx="5073945" cy="4652926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1.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機器學習三大類型</a:t>
            </a: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1D40CFD5-B9A6-4432-86E1-EE382A786A73}"/>
              </a:ext>
            </a:extLst>
          </p:cNvPr>
          <p:cNvSpPr txBox="1"/>
          <p:nvPr/>
        </p:nvSpPr>
        <p:spPr>
          <a:xfrm>
            <a:off x="106324" y="1059267"/>
            <a:ext cx="827213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監督式學習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沒有</a:t>
            </a:r>
            <a:r>
              <a:rPr lang="zh-TW" altLang="en-US" sz="160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目標變數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的資料集中，用演算法發掘</a:t>
            </a:r>
            <a:r>
              <a:rPr lang="zh-TW" altLang="en-US" sz="160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隱藏模式和特殊分布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，如分群技術、異常偵測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7BC87064-9E2B-43A6-9C6E-A4596EE103FA}"/>
              </a:ext>
            </a:extLst>
          </p:cNvPr>
          <p:cNvSpPr txBox="1"/>
          <p:nvPr/>
        </p:nvSpPr>
        <p:spPr>
          <a:xfrm>
            <a:off x="-868" y="3766516"/>
            <a:ext cx="814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每月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銷售量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7436EB20-FF68-4CA4-82BE-DBEEC865B650}"/>
              </a:ext>
            </a:extLst>
          </p:cNvPr>
          <p:cNvSpPr txBox="1"/>
          <p:nvPr/>
        </p:nvSpPr>
        <p:spPr>
          <a:xfrm>
            <a:off x="3051251" y="6401843"/>
            <a:ext cx="1076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26C98ADD-CAE8-41EA-BF02-039DA2EC7E8F}"/>
              </a:ext>
            </a:extLst>
          </p:cNvPr>
          <p:cNvCxnSpPr>
            <a:cxnSpLocks/>
          </p:cNvCxnSpPr>
          <p:nvPr/>
        </p:nvCxnSpPr>
        <p:spPr>
          <a:xfrm flipV="1">
            <a:off x="1065439" y="1732441"/>
            <a:ext cx="0" cy="464400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2DEDA404-97E5-4F61-9649-766387C6FEE9}"/>
              </a:ext>
            </a:extLst>
          </p:cNvPr>
          <p:cNvCxnSpPr>
            <a:cxnSpLocks/>
          </p:cNvCxnSpPr>
          <p:nvPr/>
        </p:nvCxnSpPr>
        <p:spPr>
          <a:xfrm>
            <a:off x="1052561" y="6369256"/>
            <a:ext cx="5225892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4E1A4EF0-BC64-4F50-9CFC-0E69C0E6A710}"/>
              </a:ext>
            </a:extLst>
          </p:cNvPr>
          <p:cNvGrpSpPr/>
          <p:nvPr/>
        </p:nvGrpSpPr>
        <p:grpSpPr>
          <a:xfrm>
            <a:off x="1480123" y="1958701"/>
            <a:ext cx="1596763" cy="1458227"/>
            <a:chOff x="1480123" y="1958701"/>
            <a:chExt cx="1596763" cy="1458227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EAC5D278-7560-4111-9463-D4632DD0037C}"/>
                </a:ext>
              </a:extLst>
            </p:cNvPr>
            <p:cNvSpPr/>
            <p:nvPr/>
          </p:nvSpPr>
          <p:spPr>
            <a:xfrm>
              <a:off x="1480123" y="2105025"/>
              <a:ext cx="1596763" cy="1311903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5" name="群組 44">
              <a:extLst>
                <a:ext uri="{FF2B5EF4-FFF2-40B4-BE49-F238E27FC236}">
                  <a16:creationId xmlns:a16="http://schemas.microsoft.com/office/drawing/2014/main" id="{7C117098-3A23-4E65-A3C6-8BBBFB862178}"/>
                </a:ext>
              </a:extLst>
            </p:cNvPr>
            <p:cNvGrpSpPr/>
            <p:nvPr/>
          </p:nvGrpSpPr>
          <p:grpSpPr>
            <a:xfrm>
              <a:off x="1801174" y="1958701"/>
              <a:ext cx="952482" cy="1063971"/>
              <a:chOff x="1801174" y="1958701"/>
              <a:chExt cx="952482" cy="1063971"/>
            </a:xfrm>
          </p:grpSpPr>
          <p:pic>
            <p:nvPicPr>
              <p:cNvPr id="44" name="圖片 43">
                <a:extLst>
                  <a:ext uri="{FF2B5EF4-FFF2-40B4-BE49-F238E27FC236}">
                    <a16:creationId xmlns:a16="http://schemas.microsoft.com/office/drawing/2014/main" id="{F11FC7C3-78F1-40B6-908B-7B18120FE1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01174" y="2443563"/>
                <a:ext cx="952482" cy="579109"/>
              </a:xfrm>
              <a:prstGeom prst="rect">
                <a:avLst/>
              </a:prstGeom>
            </p:spPr>
          </p:pic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36E7D75E-8C9C-4E39-93F9-94EF7B267E30}"/>
                  </a:ext>
                </a:extLst>
              </p:cNvPr>
              <p:cNvSpPr txBox="1"/>
              <p:nvPr/>
            </p:nvSpPr>
            <p:spPr>
              <a:xfrm>
                <a:off x="1869016" y="1958701"/>
                <a:ext cx="816787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餅乾</a:t>
                </a:r>
              </a:p>
            </p:txBody>
          </p:sp>
        </p:grpSp>
      </p:grpSp>
      <p:grpSp>
        <p:nvGrpSpPr>
          <p:cNvPr id="53" name="群組 52">
            <a:extLst>
              <a:ext uri="{FF2B5EF4-FFF2-40B4-BE49-F238E27FC236}">
                <a16:creationId xmlns:a16="http://schemas.microsoft.com/office/drawing/2014/main" id="{1A173DD9-6DCC-4538-9655-C5E828476E9E}"/>
              </a:ext>
            </a:extLst>
          </p:cNvPr>
          <p:cNvGrpSpPr/>
          <p:nvPr/>
        </p:nvGrpSpPr>
        <p:grpSpPr>
          <a:xfrm>
            <a:off x="1617448" y="3456189"/>
            <a:ext cx="1349590" cy="1324892"/>
            <a:chOff x="1617448" y="3456189"/>
            <a:chExt cx="1349590" cy="1324892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DF5C8B56-FCD1-4293-9D4B-1C02E03BF8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22" b="92000" l="9778" r="89778">
                          <a14:foregroundMark x1="19111" y1="92000" x2="76889" y2="90667"/>
                          <a14:foregroundMark x1="18222" y1="16444" x2="22667" y2="16444"/>
                          <a14:foregroundMark x1="17333" y1="8889" x2="15556" y2="10222"/>
                          <a14:foregroundMark x1="15111" y1="8889" x2="32444" y2="8000"/>
                          <a14:foregroundMark x1="32444" y1="9778" x2="33333" y2="18222"/>
                          <a14:foregroundMark x1="34222" y1="8889" x2="34222" y2="21778"/>
                          <a14:foregroundMark x1="73778" y1="8444" x2="79111" y2="8889"/>
                          <a14:foregroundMark x1="74222" y1="8889" x2="78667" y2="8000"/>
                          <a14:foregroundMark x1="35111" y1="7556" x2="35111" y2="7556"/>
                          <a14:foregroundMark x1="31556" y1="7111" x2="31556" y2="7111"/>
                          <a14:foregroundMark x1="28889" y1="6222" x2="28889" y2="6222"/>
                          <a14:foregroundMark x1="24889" y1="6667" x2="24889" y2="6667"/>
                          <a14:foregroundMark x1="24444" y1="5778" x2="24444" y2="5778"/>
                          <a14:foregroundMark x1="21333" y1="5778" x2="21333" y2="5778"/>
                          <a14:foregroundMark x1="18667" y1="6222" x2="18667" y2="6222"/>
                          <a14:foregroundMark x1="14222" y1="20444" x2="14222" y2="20444"/>
                          <a14:foregroundMark x1="13778" y1="21333" x2="13778" y2="21333"/>
                          <a14:foregroundMark x1="13778" y1="23556" x2="13778" y2="23556"/>
                          <a14:foregroundMark x1="12889" y1="22667" x2="12889" y2="22667"/>
                          <a14:foregroundMark x1="13778" y1="23556" x2="13778" y2="235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29352" y="3889679"/>
              <a:ext cx="666809" cy="6668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7BC665D2-BA38-4655-A8EF-C67A807035F5}"/>
                </a:ext>
              </a:extLst>
            </p:cNvPr>
            <p:cNvSpPr/>
            <p:nvPr/>
          </p:nvSpPr>
          <p:spPr>
            <a:xfrm>
              <a:off x="1617448" y="3594013"/>
              <a:ext cx="1349590" cy="1187068"/>
            </a:xfrm>
            <a:prstGeom prst="rect">
              <a:avLst/>
            </a:prstGeom>
            <a:noFill/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solidFill>
                  <a:srgbClr val="008000"/>
                </a:solidFill>
              </a:endParaRPr>
            </a:p>
          </p:txBody>
        </p:sp>
        <p:sp>
          <p:nvSpPr>
            <p:cNvPr id="50" name="文字方塊 49">
              <a:extLst>
                <a:ext uri="{FF2B5EF4-FFF2-40B4-BE49-F238E27FC236}">
                  <a16:creationId xmlns:a16="http://schemas.microsoft.com/office/drawing/2014/main" id="{2391F3B4-FB93-41CF-91D9-FC645DD2DDEF}"/>
                </a:ext>
              </a:extLst>
            </p:cNvPr>
            <p:cNvSpPr txBox="1"/>
            <p:nvPr/>
          </p:nvSpPr>
          <p:spPr>
            <a:xfrm>
              <a:off x="1869016" y="3456189"/>
              <a:ext cx="816787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日用品</a:t>
              </a:r>
            </a:p>
          </p:txBody>
        </p:sp>
      </p:grpSp>
      <p:grpSp>
        <p:nvGrpSpPr>
          <p:cNvPr id="54" name="群組 53">
            <a:extLst>
              <a:ext uri="{FF2B5EF4-FFF2-40B4-BE49-F238E27FC236}">
                <a16:creationId xmlns:a16="http://schemas.microsoft.com/office/drawing/2014/main" id="{86F87A4D-C16E-4DAB-85BE-7CAC8DA222B6}"/>
              </a:ext>
            </a:extLst>
          </p:cNvPr>
          <p:cNvGrpSpPr/>
          <p:nvPr/>
        </p:nvGrpSpPr>
        <p:grpSpPr>
          <a:xfrm>
            <a:off x="2997707" y="3315289"/>
            <a:ext cx="1305346" cy="1465792"/>
            <a:chOff x="2997707" y="3315289"/>
            <a:chExt cx="1305346" cy="1465792"/>
          </a:xfrm>
        </p:grpSpPr>
        <p:pic>
          <p:nvPicPr>
            <p:cNvPr id="48" name="圖片 47">
              <a:extLst>
                <a:ext uri="{FF2B5EF4-FFF2-40B4-BE49-F238E27FC236}">
                  <a16:creationId xmlns:a16="http://schemas.microsoft.com/office/drawing/2014/main" id="{2738F97C-7E17-46B2-938B-BBB30D795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7350" b="95323" l="10000" r="90000">
                          <a14:foregroundMark x1="37857" y1="9131" x2="25000" y2="35412"/>
                          <a14:foregroundMark x1="43571" y1="8463" x2="72857" y2="38753"/>
                          <a14:foregroundMark x1="64286" y1="10245" x2="64286" y2="10245"/>
                          <a14:foregroundMark x1="52143" y1="7795" x2="52143" y2="7795"/>
                          <a14:foregroundMark x1="40000" y1="83073" x2="70714" y2="86192"/>
                          <a14:foregroundMark x1="40000" y1="91982" x2="40000" y2="91982"/>
                          <a14:foregroundMark x1="37857" y1="92650" x2="66429" y2="95323"/>
                          <a14:foregroundMark x1="12857" y1="33408" x2="12857" y2="3340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528123" y="3688331"/>
              <a:ext cx="242491" cy="777703"/>
            </a:xfrm>
            <a:prstGeom prst="rect">
              <a:avLst/>
            </a:prstGeom>
          </p:spPr>
        </p:pic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D7ACFD5F-1870-4419-9456-18A4FE3B381B}"/>
                </a:ext>
              </a:extLst>
            </p:cNvPr>
            <p:cNvSpPr/>
            <p:nvPr/>
          </p:nvSpPr>
          <p:spPr>
            <a:xfrm>
              <a:off x="2997707" y="3469178"/>
              <a:ext cx="1305346" cy="1311903"/>
            </a:xfrm>
            <a:prstGeom prst="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solidFill>
                  <a:srgbClr val="008000"/>
                </a:solidFill>
              </a:endParaRPr>
            </a:p>
          </p:txBody>
        </p:sp>
        <p:sp>
          <p:nvSpPr>
            <p:cNvPr id="51" name="文字方塊 50">
              <a:extLst>
                <a:ext uri="{FF2B5EF4-FFF2-40B4-BE49-F238E27FC236}">
                  <a16:creationId xmlns:a16="http://schemas.microsoft.com/office/drawing/2014/main" id="{33DF4363-C876-400E-8B22-EB64C7EB49ED}"/>
                </a:ext>
              </a:extLst>
            </p:cNvPr>
            <p:cNvSpPr txBox="1"/>
            <p:nvPr/>
          </p:nvSpPr>
          <p:spPr>
            <a:xfrm>
              <a:off x="3257113" y="3315289"/>
              <a:ext cx="816787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保養品</a:t>
              </a:r>
            </a:p>
          </p:txBody>
        </p:sp>
      </p:grpSp>
      <p:grpSp>
        <p:nvGrpSpPr>
          <p:cNvPr id="55" name="群組 54">
            <a:extLst>
              <a:ext uri="{FF2B5EF4-FFF2-40B4-BE49-F238E27FC236}">
                <a16:creationId xmlns:a16="http://schemas.microsoft.com/office/drawing/2014/main" id="{C35F33E8-8295-46DA-B57D-E3E4C05BCE8C}"/>
              </a:ext>
            </a:extLst>
          </p:cNvPr>
          <p:cNvGrpSpPr/>
          <p:nvPr/>
        </p:nvGrpSpPr>
        <p:grpSpPr>
          <a:xfrm>
            <a:off x="4333722" y="4620008"/>
            <a:ext cx="1486797" cy="1611112"/>
            <a:chOff x="4333722" y="4620008"/>
            <a:chExt cx="1486797" cy="161111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4E5176C-0148-48E2-AF81-FA8DE65500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00788" y="5046981"/>
              <a:ext cx="763072" cy="7630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670EE9FA-D28B-49C2-B7D8-D087567890BD}"/>
                </a:ext>
              </a:extLst>
            </p:cNvPr>
            <p:cNvSpPr/>
            <p:nvPr/>
          </p:nvSpPr>
          <p:spPr>
            <a:xfrm>
              <a:off x="4333722" y="4781081"/>
              <a:ext cx="1486797" cy="1450039"/>
            </a:xfrm>
            <a:prstGeom prst="rect">
              <a:avLst/>
            </a:prstGeom>
            <a:noFill/>
            <a:ln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solidFill>
                  <a:srgbClr val="008000"/>
                </a:solidFill>
              </a:endParaRPr>
            </a:p>
          </p:txBody>
        </p: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5EDDF6B9-4796-43AA-B2DE-2C270C1995BA}"/>
                </a:ext>
              </a:extLst>
            </p:cNvPr>
            <p:cNvSpPr txBox="1"/>
            <p:nvPr/>
          </p:nvSpPr>
          <p:spPr>
            <a:xfrm>
              <a:off x="4673930" y="4620008"/>
              <a:ext cx="816787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奢侈品</a:t>
              </a:r>
            </a:p>
          </p:txBody>
        </p:sp>
      </p:grpSp>
      <p:sp>
        <p:nvSpPr>
          <p:cNvPr id="62" name="矩形: 圓角 61">
            <a:extLst>
              <a:ext uri="{FF2B5EF4-FFF2-40B4-BE49-F238E27FC236}">
                <a16:creationId xmlns:a16="http://schemas.microsoft.com/office/drawing/2014/main" id="{9C262617-5E6E-44B7-BAA5-656E86556F8A}"/>
              </a:ext>
            </a:extLst>
          </p:cNvPr>
          <p:cNvSpPr/>
          <p:nvPr/>
        </p:nvSpPr>
        <p:spPr>
          <a:xfrm>
            <a:off x="6426200" y="235925"/>
            <a:ext cx="3299342" cy="566927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標題、補個資料集長相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657CE065-CC76-422F-8330-57DF9BE18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2606" y="5175469"/>
            <a:ext cx="3660477" cy="95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文字方塊 63">
            <a:extLst>
              <a:ext uri="{FF2B5EF4-FFF2-40B4-BE49-F238E27FC236}">
                <a16:creationId xmlns:a16="http://schemas.microsoft.com/office/drawing/2014/main" id="{D140C5AE-1337-426B-B31E-7E4BF9AB8ACB}"/>
              </a:ext>
            </a:extLst>
          </p:cNvPr>
          <p:cNvSpPr txBox="1"/>
          <p:nvPr/>
        </p:nvSpPr>
        <p:spPr>
          <a:xfrm>
            <a:off x="6466715" y="4867692"/>
            <a:ext cx="21629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異常偵測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晶圓瑕疵檢驗</a:t>
            </a:r>
          </a:p>
        </p:txBody>
      </p:sp>
      <p:pic>
        <p:nvPicPr>
          <p:cNvPr id="63" name="圖片 62">
            <a:extLst>
              <a:ext uri="{FF2B5EF4-FFF2-40B4-BE49-F238E27FC236}">
                <a16:creationId xmlns:a16="http://schemas.microsoft.com/office/drawing/2014/main" id="{FAFE9B94-263E-400C-8993-1E66E6287BB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541189" y="2684376"/>
            <a:ext cx="5496583" cy="1666915"/>
          </a:xfrm>
          <a:prstGeom prst="rect">
            <a:avLst/>
          </a:prstGeom>
        </p:spPr>
      </p:pic>
      <p:sp>
        <p:nvSpPr>
          <p:cNvPr id="69" name="文字方塊 68">
            <a:extLst>
              <a:ext uri="{FF2B5EF4-FFF2-40B4-BE49-F238E27FC236}">
                <a16:creationId xmlns:a16="http://schemas.microsoft.com/office/drawing/2014/main" id="{EAAE0356-9200-4AAB-819E-7C9895815AAC}"/>
              </a:ext>
            </a:extLst>
          </p:cNvPr>
          <p:cNvSpPr txBox="1"/>
          <p:nvPr/>
        </p:nvSpPr>
        <p:spPr>
          <a:xfrm>
            <a:off x="6462971" y="2147015"/>
            <a:ext cx="29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客戶分群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-Tesco 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女性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Lifestyle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分群</a:t>
            </a:r>
          </a:p>
        </p:txBody>
      </p: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E6452588-00F7-4A86-8CC8-379497F0715C}"/>
              </a:ext>
            </a:extLst>
          </p:cNvPr>
          <p:cNvSpPr txBox="1"/>
          <p:nvPr/>
        </p:nvSpPr>
        <p:spPr>
          <a:xfrm>
            <a:off x="6784381" y="2514253"/>
            <a:ext cx="11277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b="1" dirty="0">
                <a:solidFill>
                  <a:srgbClr val="004E9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獨立女性</a:t>
            </a: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57FD307F-CF92-4506-BDDB-E6514BCC1FD6}"/>
              </a:ext>
            </a:extLst>
          </p:cNvPr>
          <p:cNvSpPr txBox="1"/>
          <p:nvPr/>
        </p:nvSpPr>
        <p:spPr>
          <a:xfrm>
            <a:off x="7889972" y="2514253"/>
            <a:ext cx="9769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b="1" dirty="0">
                <a:solidFill>
                  <a:srgbClr val="004E9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焦頭爛額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FB9A7919-0BE3-4304-A9D4-5B2EFA7B3761}"/>
              </a:ext>
            </a:extLst>
          </p:cNvPr>
          <p:cNvSpPr txBox="1"/>
          <p:nvPr/>
        </p:nvSpPr>
        <p:spPr>
          <a:xfrm>
            <a:off x="8923437" y="2514253"/>
            <a:ext cx="9110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b="1" dirty="0">
                <a:solidFill>
                  <a:srgbClr val="004E9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家后</a:t>
            </a: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F52A535E-F1BE-43AA-A34A-5D21663ED7EE}"/>
              </a:ext>
            </a:extLst>
          </p:cNvPr>
          <p:cNvSpPr txBox="1"/>
          <p:nvPr/>
        </p:nvSpPr>
        <p:spPr>
          <a:xfrm>
            <a:off x="10006454" y="2520256"/>
            <a:ext cx="9110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b="1" dirty="0">
                <a:solidFill>
                  <a:srgbClr val="004E9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媽去玩耍了</a:t>
            </a:r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03928289-1FFC-40F8-8017-469CD77E98F1}"/>
              </a:ext>
            </a:extLst>
          </p:cNvPr>
          <p:cNvSpPr txBox="1"/>
          <p:nvPr/>
        </p:nvSpPr>
        <p:spPr>
          <a:xfrm>
            <a:off x="11035953" y="2520256"/>
            <a:ext cx="9110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b="1" dirty="0">
                <a:solidFill>
                  <a:srgbClr val="004E9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媽永遠都在</a:t>
            </a:r>
          </a:p>
        </p:txBody>
      </p:sp>
    </p:spTree>
    <p:extLst>
      <p:ext uri="{BB962C8B-B14F-4D97-AF65-F5344CB8AC3E}">
        <p14:creationId xmlns:p14="http://schemas.microsoft.com/office/powerpoint/2010/main" val="136006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1.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機器學習三大類型</a:t>
            </a: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1D40CFD5-B9A6-4432-86E1-EE382A786A73}"/>
              </a:ext>
            </a:extLst>
          </p:cNvPr>
          <p:cNvSpPr txBox="1"/>
          <p:nvPr/>
        </p:nvSpPr>
        <p:spPr>
          <a:xfrm>
            <a:off x="106324" y="1059267"/>
            <a:ext cx="827213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監督式學習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透過已</a:t>
            </a:r>
            <a:r>
              <a:rPr lang="zh-TW" altLang="en-US" sz="160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標註目標變數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的資料集，來預測</a:t>
            </a:r>
            <a:r>
              <a:rPr lang="zh-TW" altLang="en-US" sz="160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發生的機率</a:t>
            </a:r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080C6AB5-AC87-4B7A-B3A9-E1966DE4DA5D}"/>
              </a:ext>
            </a:extLst>
          </p:cNvPr>
          <p:cNvGrpSpPr/>
          <p:nvPr/>
        </p:nvGrpSpPr>
        <p:grpSpPr>
          <a:xfrm>
            <a:off x="482601" y="2523943"/>
            <a:ext cx="4762499" cy="2826245"/>
            <a:chOff x="5610226" y="1179280"/>
            <a:chExt cx="4762499" cy="2826245"/>
          </a:xfrm>
        </p:grpSpPr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E5CB72B9-4D4F-4717-A04E-F5F87A83F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10226" y="3233099"/>
              <a:ext cx="4762499" cy="772426"/>
            </a:xfrm>
            <a:prstGeom prst="rect">
              <a:avLst/>
            </a:prstGeom>
          </p:spPr>
        </p:pic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E4B76D71-3DA9-40C8-BFDF-77C4031629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5789" y="1179280"/>
              <a:ext cx="2651372" cy="1988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A1BE50F8-0D77-4C9C-AD9F-C98191DF1846}"/>
              </a:ext>
            </a:extLst>
          </p:cNvPr>
          <p:cNvGrpSpPr/>
          <p:nvPr/>
        </p:nvGrpSpPr>
        <p:grpSpPr>
          <a:xfrm>
            <a:off x="482600" y="2354870"/>
            <a:ext cx="4762500" cy="3829359"/>
            <a:chOff x="482600" y="2316770"/>
            <a:chExt cx="4762500" cy="3829359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E06E94BB-36FF-482C-B267-0AB253B88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2600" y="2316770"/>
              <a:ext cx="4762500" cy="3004530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C578B641-904D-4181-8FAC-26B6352EFAA6}"/>
                </a:ext>
              </a:extLst>
            </p:cNvPr>
            <p:cNvSpPr/>
            <p:nvPr/>
          </p:nvSpPr>
          <p:spPr>
            <a:xfrm>
              <a:off x="2746750" y="3167809"/>
              <a:ext cx="656850" cy="193802"/>
            </a:xfrm>
            <a:prstGeom prst="rect">
              <a:avLst/>
            </a:prstGeom>
            <a:solidFill>
              <a:srgbClr val="E37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文字方塊 45">
              <a:extLst>
                <a:ext uri="{FF2B5EF4-FFF2-40B4-BE49-F238E27FC236}">
                  <a16:creationId xmlns:a16="http://schemas.microsoft.com/office/drawing/2014/main" id="{9AD9B755-6A43-4C12-9C44-03CEAC116398}"/>
                </a:ext>
              </a:extLst>
            </p:cNvPr>
            <p:cNvSpPr txBox="1"/>
            <p:nvPr/>
          </p:nvSpPr>
          <p:spPr>
            <a:xfrm>
              <a:off x="2822575" y="3141599"/>
              <a:ext cx="530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女性？</a:t>
              </a: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426138D0-ED7A-4342-8C39-BAA9F9E2CFBE}"/>
                </a:ext>
              </a:extLst>
            </p:cNvPr>
            <p:cNvSpPr/>
            <p:nvPr/>
          </p:nvSpPr>
          <p:spPr>
            <a:xfrm>
              <a:off x="1533900" y="3625233"/>
              <a:ext cx="656850" cy="193802"/>
            </a:xfrm>
            <a:prstGeom prst="rect">
              <a:avLst/>
            </a:prstGeom>
            <a:solidFill>
              <a:srgbClr val="E37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文字方塊 60">
              <a:extLst>
                <a:ext uri="{FF2B5EF4-FFF2-40B4-BE49-F238E27FC236}">
                  <a16:creationId xmlns:a16="http://schemas.microsoft.com/office/drawing/2014/main" id="{2C4FD2E3-4594-41BE-8412-E8FACFDB422E}"/>
                </a:ext>
              </a:extLst>
            </p:cNvPr>
            <p:cNvSpPr txBox="1"/>
            <p:nvPr/>
          </p:nvSpPr>
          <p:spPr>
            <a:xfrm>
              <a:off x="1597025" y="3609453"/>
              <a:ext cx="530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成人？</a:t>
              </a:r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5F4C74FC-2E66-4358-BBF8-E5DF6082B2E6}"/>
                </a:ext>
              </a:extLst>
            </p:cNvPr>
            <p:cNvSpPr/>
            <p:nvPr/>
          </p:nvSpPr>
          <p:spPr>
            <a:xfrm>
              <a:off x="2083175" y="4160758"/>
              <a:ext cx="739400" cy="193802"/>
            </a:xfrm>
            <a:prstGeom prst="rect">
              <a:avLst/>
            </a:prstGeom>
            <a:solidFill>
              <a:srgbClr val="E37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文字方塊 65">
              <a:extLst>
                <a:ext uri="{FF2B5EF4-FFF2-40B4-BE49-F238E27FC236}">
                  <a16:creationId xmlns:a16="http://schemas.microsoft.com/office/drawing/2014/main" id="{1622122F-8BA0-4860-8315-C978497C4387}"/>
                </a:ext>
              </a:extLst>
            </p:cNvPr>
            <p:cNvSpPr txBox="1"/>
            <p:nvPr/>
          </p:nvSpPr>
          <p:spPr>
            <a:xfrm>
              <a:off x="2005575" y="4128896"/>
              <a:ext cx="894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三等艙乘客？</a:t>
              </a: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8BB97938-4838-4194-B636-C310AE1D2F68}"/>
                </a:ext>
              </a:extLst>
            </p:cNvPr>
            <p:cNvSpPr/>
            <p:nvPr/>
          </p:nvSpPr>
          <p:spPr>
            <a:xfrm>
              <a:off x="3917950" y="3635662"/>
              <a:ext cx="742950" cy="193802"/>
            </a:xfrm>
            <a:prstGeom prst="rect">
              <a:avLst/>
            </a:prstGeom>
            <a:solidFill>
              <a:srgbClr val="E37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文字方塊 74">
              <a:extLst>
                <a:ext uri="{FF2B5EF4-FFF2-40B4-BE49-F238E27FC236}">
                  <a16:creationId xmlns:a16="http://schemas.microsoft.com/office/drawing/2014/main" id="{B9E6B64E-27F6-4FD7-9892-A4CAFAEB33AA}"/>
                </a:ext>
              </a:extLst>
            </p:cNvPr>
            <p:cNvSpPr txBox="1"/>
            <p:nvPr/>
          </p:nvSpPr>
          <p:spPr>
            <a:xfrm>
              <a:off x="3842125" y="3609453"/>
              <a:ext cx="894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三等艙乘客？</a:t>
              </a:r>
            </a:p>
          </p:txBody>
        </p:sp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7EF367C9-676B-4D05-ACD8-56BD70CAF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93787" y="5350188"/>
              <a:ext cx="612775" cy="795941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72BC5605-040A-4763-A45E-C24314761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641167" y="5347169"/>
              <a:ext cx="603933" cy="795600"/>
            </a:xfrm>
            <a:prstGeom prst="rect">
              <a:avLst/>
            </a:prstGeom>
          </p:spPr>
        </p:pic>
      </p:grpSp>
      <p:sp>
        <p:nvSpPr>
          <p:cNvPr id="77" name="文字方塊 76">
            <a:extLst>
              <a:ext uri="{FF2B5EF4-FFF2-40B4-BE49-F238E27FC236}">
                <a16:creationId xmlns:a16="http://schemas.microsoft.com/office/drawing/2014/main" id="{3C17E791-8659-41B1-BAE4-8012601DFF38}"/>
              </a:ext>
            </a:extLst>
          </p:cNvPr>
          <p:cNvSpPr txBox="1"/>
          <p:nvPr/>
        </p:nvSpPr>
        <p:spPr>
          <a:xfrm>
            <a:off x="6348671" y="1950165"/>
            <a:ext cx="29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信用評分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-B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score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評分卡</a:t>
            </a:r>
          </a:p>
        </p:txBody>
      </p:sp>
      <p:pic>
        <p:nvPicPr>
          <p:cNvPr id="2054" name="Picture 6" descr="Logistic Regression in Machine Learning">
            <a:extLst>
              <a:ext uri="{FF2B5EF4-FFF2-40B4-BE49-F238E27FC236}">
                <a16:creationId xmlns:a16="http://schemas.microsoft.com/office/drawing/2014/main" id="{925D4767-EE49-4307-A11D-4C0892DD0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0645" y="2301825"/>
            <a:ext cx="2088780" cy="1253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文字方塊 77">
            <a:extLst>
              <a:ext uri="{FF2B5EF4-FFF2-40B4-BE49-F238E27FC236}">
                <a16:creationId xmlns:a16="http://schemas.microsoft.com/office/drawing/2014/main" id="{0B2CC45E-862A-446D-8A1C-19F4A1A8C039}"/>
              </a:ext>
            </a:extLst>
          </p:cNvPr>
          <p:cNvSpPr txBox="1"/>
          <p:nvPr/>
        </p:nvSpPr>
        <p:spPr>
          <a:xfrm>
            <a:off x="8529897" y="2326252"/>
            <a:ext cx="5633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違約</a:t>
            </a:r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ADA09D23-5F47-49F3-87DE-742133A5E0B6}"/>
              </a:ext>
            </a:extLst>
          </p:cNvPr>
          <p:cNvSpPr txBox="1"/>
          <p:nvPr/>
        </p:nvSpPr>
        <p:spPr>
          <a:xfrm>
            <a:off x="7450397" y="3220262"/>
            <a:ext cx="5760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不違約</a:t>
            </a:r>
          </a:p>
        </p:txBody>
      </p: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3E61DC87-EC13-44CE-9852-0EC171D65825}"/>
              </a:ext>
            </a:extLst>
          </p:cNvPr>
          <p:cNvSpPr txBox="1"/>
          <p:nvPr/>
        </p:nvSpPr>
        <p:spPr>
          <a:xfrm>
            <a:off x="6348670" y="3857135"/>
            <a:ext cx="29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自然語言應用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文章情緒</a:t>
            </a: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14BB31F4-6E3A-47A8-9348-F63ABCD07F0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35255" y="4171666"/>
            <a:ext cx="2549074" cy="2378242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15031A2C-68C9-4B24-9B95-DA88971DA4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64649" y="4178016"/>
            <a:ext cx="2504639" cy="237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84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群組 22">
            <a:extLst>
              <a:ext uri="{FF2B5EF4-FFF2-40B4-BE49-F238E27FC236}">
                <a16:creationId xmlns:a16="http://schemas.microsoft.com/office/drawing/2014/main" id="{A1BE50F8-0D77-4C9C-AD9F-C98191DF1846}"/>
              </a:ext>
            </a:extLst>
          </p:cNvPr>
          <p:cNvGrpSpPr/>
          <p:nvPr/>
        </p:nvGrpSpPr>
        <p:grpSpPr>
          <a:xfrm>
            <a:off x="482600" y="2354870"/>
            <a:ext cx="4762500" cy="3829359"/>
            <a:chOff x="482600" y="2316770"/>
            <a:chExt cx="4762500" cy="3829359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E06E94BB-36FF-482C-B267-0AB253B88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600" y="2316770"/>
              <a:ext cx="4762500" cy="3004530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C578B641-904D-4181-8FAC-26B6352EFAA6}"/>
                </a:ext>
              </a:extLst>
            </p:cNvPr>
            <p:cNvSpPr/>
            <p:nvPr/>
          </p:nvSpPr>
          <p:spPr>
            <a:xfrm>
              <a:off x="2746750" y="3167809"/>
              <a:ext cx="656850" cy="193802"/>
            </a:xfrm>
            <a:prstGeom prst="rect">
              <a:avLst/>
            </a:prstGeom>
            <a:solidFill>
              <a:srgbClr val="E37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文字方塊 45">
              <a:extLst>
                <a:ext uri="{FF2B5EF4-FFF2-40B4-BE49-F238E27FC236}">
                  <a16:creationId xmlns:a16="http://schemas.microsoft.com/office/drawing/2014/main" id="{9AD9B755-6A43-4C12-9C44-03CEAC116398}"/>
                </a:ext>
              </a:extLst>
            </p:cNvPr>
            <p:cNvSpPr txBox="1"/>
            <p:nvPr/>
          </p:nvSpPr>
          <p:spPr>
            <a:xfrm>
              <a:off x="2822575" y="3141599"/>
              <a:ext cx="530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女性？</a:t>
              </a: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426138D0-ED7A-4342-8C39-BAA9F9E2CFBE}"/>
                </a:ext>
              </a:extLst>
            </p:cNvPr>
            <p:cNvSpPr/>
            <p:nvPr/>
          </p:nvSpPr>
          <p:spPr>
            <a:xfrm>
              <a:off x="1533900" y="3625233"/>
              <a:ext cx="656850" cy="193802"/>
            </a:xfrm>
            <a:prstGeom prst="rect">
              <a:avLst/>
            </a:prstGeom>
            <a:solidFill>
              <a:srgbClr val="E37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文字方塊 60">
              <a:extLst>
                <a:ext uri="{FF2B5EF4-FFF2-40B4-BE49-F238E27FC236}">
                  <a16:creationId xmlns:a16="http://schemas.microsoft.com/office/drawing/2014/main" id="{2C4FD2E3-4594-41BE-8412-E8FACFDB422E}"/>
                </a:ext>
              </a:extLst>
            </p:cNvPr>
            <p:cNvSpPr txBox="1"/>
            <p:nvPr/>
          </p:nvSpPr>
          <p:spPr>
            <a:xfrm>
              <a:off x="1597025" y="3609453"/>
              <a:ext cx="530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成人？</a:t>
              </a:r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5F4C74FC-2E66-4358-BBF8-E5DF6082B2E6}"/>
                </a:ext>
              </a:extLst>
            </p:cNvPr>
            <p:cNvSpPr/>
            <p:nvPr/>
          </p:nvSpPr>
          <p:spPr>
            <a:xfrm>
              <a:off x="2083175" y="4160758"/>
              <a:ext cx="739400" cy="193802"/>
            </a:xfrm>
            <a:prstGeom prst="rect">
              <a:avLst/>
            </a:prstGeom>
            <a:solidFill>
              <a:srgbClr val="E37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文字方塊 65">
              <a:extLst>
                <a:ext uri="{FF2B5EF4-FFF2-40B4-BE49-F238E27FC236}">
                  <a16:creationId xmlns:a16="http://schemas.microsoft.com/office/drawing/2014/main" id="{1622122F-8BA0-4860-8315-C978497C4387}"/>
                </a:ext>
              </a:extLst>
            </p:cNvPr>
            <p:cNvSpPr txBox="1"/>
            <p:nvPr/>
          </p:nvSpPr>
          <p:spPr>
            <a:xfrm>
              <a:off x="2005575" y="4128896"/>
              <a:ext cx="894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三等艙乘客？</a:t>
              </a: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8BB97938-4838-4194-B636-C310AE1D2F68}"/>
                </a:ext>
              </a:extLst>
            </p:cNvPr>
            <p:cNvSpPr/>
            <p:nvPr/>
          </p:nvSpPr>
          <p:spPr>
            <a:xfrm>
              <a:off x="3917950" y="3635662"/>
              <a:ext cx="742950" cy="193802"/>
            </a:xfrm>
            <a:prstGeom prst="rect">
              <a:avLst/>
            </a:prstGeom>
            <a:solidFill>
              <a:srgbClr val="E37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文字方塊 74">
              <a:extLst>
                <a:ext uri="{FF2B5EF4-FFF2-40B4-BE49-F238E27FC236}">
                  <a16:creationId xmlns:a16="http://schemas.microsoft.com/office/drawing/2014/main" id="{B9E6B64E-27F6-4FD7-9892-A4CAFAEB33AA}"/>
                </a:ext>
              </a:extLst>
            </p:cNvPr>
            <p:cNvSpPr txBox="1"/>
            <p:nvPr/>
          </p:nvSpPr>
          <p:spPr>
            <a:xfrm>
              <a:off x="3842125" y="3609453"/>
              <a:ext cx="894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三等艙乘客？</a:t>
              </a:r>
            </a:p>
          </p:txBody>
        </p:sp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7EF367C9-676B-4D05-ACD8-56BD70CAF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3787" y="5350188"/>
              <a:ext cx="612775" cy="795941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72BC5605-040A-4763-A45E-C24314761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41167" y="5347169"/>
              <a:ext cx="603933" cy="795600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1.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機器學習三大類型</a:t>
            </a: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1D40CFD5-B9A6-4432-86E1-EE382A786A73}"/>
              </a:ext>
            </a:extLst>
          </p:cNvPr>
          <p:cNvSpPr txBox="1"/>
          <p:nvPr/>
        </p:nvSpPr>
        <p:spPr>
          <a:xfrm>
            <a:off x="106324" y="1059267"/>
            <a:ext cx="827213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監督式學習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透過已</a:t>
            </a:r>
            <a:r>
              <a:rPr lang="zh-TW" altLang="en-US" sz="160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標註目標變數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的資料集，來預測</a:t>
            </a:r>
            <a:r>
              <a:rPr lang="zh-TW" altLang="en-US" sz="160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發生的機率</a:t>
            </a:r>
          </a:p>
        </p:txBody>
      </p:sp>
      <p:pic>
        <p:nvPicPr>
          <p:cNvPr id="34" name="圖片 33">
            <a:extLst>
              <a:ext uri="{FF2B5EF4-FFF2-40B4-BE49-F238E27FC236}">
                <a16:creationId xmlns:a16="http://schemas.microsoft.com/office/drawing/2014/main" id="{EC5BE827-32FA-4A87-9DD6-30D5BEA55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1225" y="2348487"/>
            <a:ext cx="4723642" cy="2991640"/>
          </a:xfrm>
          <a:prstGeom prst="rect">
            <a:avLst/>
          </a:prstGeom>
        </p:spPr>
      </p:pic>
      <p:sp>
        <p:nvSpPr>
          <p:cNvPr id="27" name="文字方塊 26">
            <a:extLst>
              <a:ext uri="{FF2B5EF4-FFF2-40B4-BE49-F238E27FC236}">
                <a16:creationId xmlns:a16="http://schemas.microsoft.com/office/drawing/2014/main" id="{08EBF3B0-2220-4352-9564-9DDF01FDCF8C}"/>
              </a:ext>
            </a:extLst>
          </p:cNvPr>
          <p:cNvSpPr txBox="1"/>
          <p:nvPr/>
        </p:nvSpPr>
        <p:spPr>
          <a:xfrm>
            <a:off x="6348671" y="1950165"/>
            <a:ext cx="29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育兒？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嬰兒哭聲分類器</a:t>
            </a:r>
          </a:p>
        </p:txBody>
      </p:sp>
    </p:spTree>
    <p:extLst>
      <p:ext uri="{BB962C8B-B14F-4D97-AF65-F5344CB8AC3E}">
        <p14:creationId xmlns:p14="http://schemas.microsoft.com/office/powerpoint/2010/main" val="1892669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1.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機器學習三大類型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28AC637-495B-4A52-8FB7-DF14CB8C47D5}"/>
              </a:ext>
            </a:extLst>
          </p:cNvPr>
          <p:cNvSpPr/>
          <p:nvPr/>
        </p:nvSpPr>
        <p:spPr>
          <a:xfrm>
            <a:off x="822251" y="2255834"/>
            <a:ext cx="3983665" cy="4019106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販賣機</a:t>
            </a: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1D40CFD5-B9A6-4432-86E1-EE382A786A73}"/>
              </a:ext>
            </a:extLst>
          </p:cNvPr>
          <p:cNvSpPr txBox="1"/>
          <p:nvPr/>
        </p:nvSpPr>
        <p:spPr>
          <a:xfrm>
            <a:off x="3296093" y="1162492"/>
            <a:ext cx="5100083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可以用販賣機辨識印幣來解釋監督和非監督只是解決問題的思路，並不是甚麼問題一定要用甚麼解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38EA4B8-1141-4FD4-8A4B-78C7F7FC6EBF}"/>
              </a:ext>
            </a:extLst>
          </p:cNvPr>
          <p:cNvSpPr/>
          <p:nvPr/>
        </p:nvSpPr>
        <p:spPr>
          <a:xfrm>
            <a:off x="7162800" y="2255834"/>
            <a:ext cx="3983665" cy="4019106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還有沒有第二個例子</a:t>
            </a:r>
          </a:p>
        </p:txBody>
      </p:sp>
    </p:spTree>
    <p:extLst>
      <p:ext uri="{BB962C8B-B14F-4D97-AF65-F5344CB8AC3E}">
        <p14:creationId xmlns:p14="http://schemas.microsoft.com/office/powerpoint/2010/main" val="1811894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73973" y="188914"/>
            <a:ext cx="9260259" cy="660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zh-TW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1.</a:t>
            </a:r>
            <a:r>
              <a:rPr lang="zh-TW" altLang="en-US" sz="2800" b="1" dirty="0">
                <a:solidFill>
                  <a:srgbClr val="0070C0"/>
                </a:solidFill>
                <a:effectLst>
                  <a:glow rad="127000">
                    <a:prstClr val="white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ahoma" panose="020B0604030504040204" pitchFamily="34" charset="0"/>
              </a:rPr>
              <a:t> 機器學習三大類型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03ECB00-E54A-4700-9E28-2DC3980012A6}"/>
              </a:ext>
            </a:extLst>
          </p:cNvPr>
          <p:cNvSpPr txBox="1"/>
          <p:nvPr/>
        </p:nvSpPr>
        <p:spPr>
          <a:xfrm>
            <a:off x="106324" y="1059267"/>
            <a:ext cx="8272131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有了監督式學習和非監督式學習，為什麼還要強化式學習呢？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E59C438-4A7D-486E-B36D-582219625A8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5" y="3220587"/>
            <a:ext cx="2072097" cy="12636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35E1BFA2-9EB7-43EC-8D93-B65CE5AF8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987" y="3220587"/>
            <a:ext cx="1789113" cy="170194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49E79A4-9969-4E2F-B4F2-046399FB2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135" y="4615361"/>
            <a:ext cx="2070100" cy="1264785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45F372D6-4171-458D-B2EC-6B9296686D75}"/>
              </a:ext>
            </a:extLst>
          </p:cNvPr>
          <p:cNvSpPr txBox="1"/>
          <p:nvPr/>
        </p:nvSpPr>
        <p:spPr>
          <a:xfrm>
            <a:off x="1241081" y="2816446"/>
            <a:ext cx="1026207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電玩遊戲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D757CF7-0785-4DAF-BE38-0DC5B1C110CA}"/>
              </a:ext>
            </a:extLst>
          </p:cNvPr>
          <p:cNvSpPr txBox="1"/>
          <p:nvPr/>
        </p:nvSpPr>
        <p:spPr>
          <a:xfrm>
            <a:off x="4112982" y="2816446"/>
            <a:ext cx="1026207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棋類競技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08065332-6BBF-4C6E-AD19-5F91F11DDA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7110" y="3220587"/>
            <a:ext cx="2298935" cy="1619250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EF1FB5D0-7904-4B53-BB4A-F8C56B9A5148}"/>
              </a:ext>
            </a:extLst>
          </p:cNvPr>
          <p:cNvSpPr txBox="1"/>
          <p:nvPr/>
        </p:nvSpPr>
        <p:spPr>
          <a:xfrm>
            <a:off x="6887932" y="2824019"/>
            <a:ext cx="1026207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自動駕駛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4FDE0397-6507-4188-9E1B-B3EC2094A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2450" y="3220587"/>
            <a:ext cx="1981200" cy="2298192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5742B968-3A91-43F5-8097-1EDAEFE1F2DC}"/>
              </a:ext>
            </a:extLst>
          </p:cNvPr>
          <p:cNvSpPr txBox="1"/>
          <p:nvPr/>
        </p:nvSpPr>
        <p:spPr>
          <a:xfrm>
            <a:off x="9878782" y="2816446"/>
            <a:ext cx="1240068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機器人動作</a:t>
            </a:r>
            <a:endParaRPr lang="en-US" altLang="zh-TW" sz="16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4ECF8ABB-AD1B-4C17-BDAE-D395E1CC30C2}"/>
              </a:ext>
            </a:extLst>
          </p:cNvPr>
          <p:cNvSpPr/>
          <p:nvPr/>
        </p:nvSpPr>
        <p:spPr>
          <a:xfrm>
            <a:off x="2527888" y="1765360"/>
            <a:ext cx="6691843" cy="566927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補除了沒有資料外，還有</a:t>
            </a:r>
            <a:r>
              <a:rPr lang="en-US" altLang="zh-TW" dirty="0"/>
              <a:t>label</a:t>
            </a:r>
            <a:r>
              <a:rPr lang="zh-TW" altLang="en-US" dirty="0"/>
              <a:t>不一定是最好的選擇</a:t>
            </a:r>
          </a:p>
        </p:txBody>
      </p:sp>
    </p:spTree>
    <p:extLst>
      <p:ext uri="{BB962C8B-B14F-4D97-AF65-F5344CB8AC3E}">
        <p14:creationId xmlns:p14="http://schemas.microsoft.com/office/powerpoint/2010/main" val="2608896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>
            <a:spLocks/>
          </p:cNvSpPr>
          <p:nvPr/>
        </p:nvSpPr>
        <p:spPr>
          <a:xfrm>
            <a:off x="1253361" y="2952710"/>
            <a:ext cx="1264294" cy="660950"/>
          </a:xfrm>
          <a:prstGeom prst="rect">
            <a:avLst/>
          </a:prstGeom>
        </p:spPr>
        <p:txBody>
          <a:bodyPr wrap="square" anchor="b">
            <a:noAutofit/>
          </a:bodyPr>
          <a:lstStyle/>
          <a:p>
            <a:pPr marL="0" marR="0" indent="0" defTabSz="9143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zh-TW" altLang="en-US" sz="3200" b="1" dirty="0">
                <a:solidFill>
                  <a:schemeClr val="bg1"/>
                </a:solidFill>
                <a:effectLst/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議程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E7496B9-7B7B-4ABD-9322-ED39235F60DA}"/>
              </a:ext>
            </a:extLst>
          </p:cNvPr>
          <p:cNvSpPr/>
          <p:nvPr/>
        </p:nvSpPr>
        <p:spPr>
          <a:xfrm>
            <a:off x="4858445" y="1589704"/>
            <a:ext cx="5228307" cy="3075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機器學習三大類型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強化學習架構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en-US" altLang="zh-TW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Deep Q-Learning</a:t>
            </a:r>
          </a:p>
          <a:p>
            <a:pPr marL="514350" indent="-514350" defTabSz="91437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  <a:defRPr/>
            </a:pPr>
            <a:r>
              <a:rPr lang="zh-TW" altLang="en-US" sz="2000" b="1" dirty="0">
                <a:solidFill>
                  <a:srgbClr val="0070C0"/>
                </a:solidFill>
                <a:effectLst/>
                <a:latin typeface="+mj-ea"/>
                <a:ea typeface="+mj-ea"/>
                <a:cs typeface="Tahoma" panose="020B0604030504040204" pitchFamily="34" charset="0"/>
              </a:rPr>
              <a:t>強化學習更多議題</a:t>
            </a:r>
            <a:endParaRPr lang="en-US" altLang="zh-TW" sz="2000" b="1" dirty="0">
              <a:solidFill>
                <a:srgbClr val="0070C0"/>
              </a:solidFill>
              <a:effectLst/>
              <a:latin typeface="+mj-ea"/>
              <a:ea typeface="+mj-ea"/>
              <a:cs typeface="Tahoma" panose="020B060403050404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DA7C7B9-01BB-4C80-B12E-F3D67AED6E54}"/>
              </a:ext>
            </a:extLst>
          </p:cNvPr>
          <p:cNvSpPr/>
          <p:nvPr/>
        </p:nvSpPr>
        <p:spPr>
          <a:xfrm>
            <a:off x="0" y="708837"/>
            <a:ext cx="12191999" cy="531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EB736E4-FB02-47A4-AD70-9B2A9CFC6176}"/>
              </a:ext>
            </a:extLst>
          </p:cNvPr>
          <p:cNvSpPr/>
          <p:nvPr/>
        </p:nvSpPr>
        <p:spPr>
          <a:xfrm>
            <a:off x="1" y="0"/>
            <a:ext cx="3771014" cy="6858000"/>
          </a:xfrm>
          <a:prstGeom prst="rect">
            <a:avLst/>
          </a:prstGeom>
          <a:solidFill>
            <a:srgbClr val="00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372656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bMHdJ1bIEGr9MNLmAF_U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bMHdJ1bIEGr9MNLmAF_U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3_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1B7D0"/>
      </a:accent1>
      <a:accent2>
        <a:srgbClr val="0187AC"/>
      </a:accent2>
      <a:accent3>
        <a:srgbClr val="1AA4BE"/>
      </a:accent3>
      <a:accent4>
        <a:srgbClr val="52C3CB"/>
      </a:accent4>
      <a:accent5>
        <a:srgbClr val="42BDC6"/>
      </a:accent5>
      <a:accent6>
        <a:srgbClr val="168EA6"/>
      </a:accent6>
      <a:hlink>
        <a:srgbClr val="41B7D0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9DE23EA95F2D904BBF334510275B423E" ma:contentTypeVersion="11" ma:contentTypeDescription="建立新的文件。" ma:contentTypeScope="" ma:versionID="3a1b6b60e9d3c0c92acab8d2f14ffd03">
  <xsd:schema xmlns:xsd="http://www.w3.org/2001/XMLSchema" xmlns:xs="http://www.w3.org/2001/XMLSchema" xmlns:p="http://schemas.microsoft.com/office/2006/metadata/properties" xmlns:ns3="89e4603b-7f22-4e0b-bfa4-f47539cb168b" xmlns:ns4="a743ff77-2e40-4e83-bec4-567c53581320" targetNamespace="http://schemas.microsoft.com/office/2006/metadata/properties" ma:root="true" ma:fieldsID="db9be755a24858bc8ee4f2f22c94636a" ns3:_="" ns4:_="">
    <xsd:import namespace="89e4603b-7f22-4e0b-bfa4-f47539cb168b"/>
    <xsd:import namespace="a743ff77-2e40-4e83-bec4-567c5358132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e4603b-7f22-4e0b-bfa4-f47539cb16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43ff77-2e40-4e83-bec4-567c5358132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共用對象: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共用詳細資料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共用提示雜湊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2A10910-B587-4149-91C5-71B1DBB589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e4603b-7f22-4e0b-bfa4-f47539cb168b"/>
    <ds:schemaRef ds:uri="a743ff77-2e40-4e83-bec4-567c5358132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FBF9C1F-E023-4F3D-998A-8A929D221E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656DC8F-0A31-4BB2-9458-ED14AACE0B6B}">
  <ds:schemaRefs>
    <ds:schemaRef ds:uri="http://schemas.microsoft.com/office/2006/documentManagement/types"/>
    <ds:schemaRef ds:uri="http://purl.org/dc/terms/"/>
    <ds:schemaRef ds:uri="a743ff77-2e40-4e83-bec4-567c53581320"/>
    <ds:schemaRef ds:uri="http://schemas.microsoft.com/office/infopath/2007/PartnerControls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89e4603b-7f22-4e0b-bfa4-f47539cb168b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92384</TotalTime>
  <Words>3049</Words>
  <Application>Microsoft Office PowerPoint</Application>
  <PresentationFormat>寬螢幕</PresentationFormat>
  <Paragraphs>910</Paragraphs>
  <Slides>36</Slides>
  <Notes>36</Notes>
  <HiddenSlides>0</HiddenSlides>
  <MMClips>0</MMClips>
  <ScaleCrop>false</ScaleCrop>
  <HeadingPairs>
    <vt:vector size="8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36</vt:i4>
      </vt:variant>
    </vt:vector>
  </HeadingPairs>
  <TitlesOfParts>
    <vt:vector size="51" baseType="lpstr">
      <vt:lpstr>等线</vt:lpstr>
      <vt:lpstr>inherit</vt:lpstr>
      <vt:lpstr>微软雅黑</vt:lpstr>
      <vt:lpstr>sohne</vt:lpstr>
      <vt:lpstr>Studio-Feixen-Sans</vt:lpstr>
      <vt:lpstr>微軟正黑體</vt:lpstr>
      <vt:lpstr>Arial</vt:lpstr>
      <vt:lpstr>Arial Narrow</vt:lpstr>
      <vt:lpstr>Calibri</vt:lpstr>
      <vt:lpstr>Cambria Math</vt:lpstr>
      <vt:lpstr>Roboto</vt:lpstr>
      <vt:lpstr>Tahoma</vt:lpstr>
      <vt:lpstr>verdana</vt:lpstr>
      <vt:lpstr>3_Office 主题​​</vt:lpstr>
      <vt:lpstr>think-cell Slide</vt:lpstr>
      <vt:lpstr>強化學習初探 從學習流程到決策模型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TerryDell</cp:lastModifiedBy>
  <cp:revision>11908</cp:revision>
  <cp:lastPrinted>2023-01-12T01:15:05Z</cp:lastPrinted>
  <dcterms:created xsi:type="dcterms:W3CDTF">2015-08-18T02:51:41Z</dcterms:created>
  <dcterms:modified xsi:type="dcterms:W3CDTF">2025-03-16T09:20:06Z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0x0101009DE23EA95F2D904BBF334510275B423E</vt:lpwstr>
  </property>
</Properties>
</file>